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1" r:id="rId1"/>
  </p:sldMasterIdLst>
  <p:notesMasterIdLst>
    <p:notesMasterId r:id="rId79"/>
  </p:notesMasterIdLst>
  <p:sldIdLst>
    <p:sldId id="256" r:id="rId2"/>
    <p:sldId id="288" r:id="rId3"/>
    <p:sldId id="262" r:id="rId4"/>
    <p:sldId id="260" r:id="rId5"/>
    <p:sldId id="263" r:id="rId6"/>
    <p:sldId id="306" r:id="rId7"/>
    <p:sldId id="329" r:id="rId8"/>
    <p:sldId id="332" r:id="rId9"/>
    <p:sldId id="333" r:id="rId10"/>
    <p:sldId id="334" r:id="rId11"/>
    <p:sldId id="335" r:id="rId12"/>
    <p:sldId id="336" r:id="rId13"/>
    <p:sldId id="337" r:id="rId14"/>
    <p:sldId id="341" r:id="rId15"/>
    <p:sldId id="338" r:id="rId16"/>
    <p:sldId id="339" r:id="rId17"/>
    <p:sldId id="343" r:id="rId18"/>
    <p:sldId id="344" r:id="rId19"/>
    <p:sldId id="345" r:id="rId20"/>
    <p:sldId id="330" r:id="rId21"/>
    <p:sldId id="307" r:id="rId22"/>
    <p:sldId id="348" r:id="rId23"/>
    <p:sldId id="304" r:id="rId24"/>
    <p:sldId id="305" r:id="rId25"/>
    <p:sldId id="283" r:id="rId26"/>
    <p:sldId id="309" r:id="rId27"/>
    <p:sldId id="287" r:id="rId28"/>
    <p:sldId id="308" r:id="rId29"/>
    <p:sldId id="292" r:id="rId30"/>
    <p:sldId id="349" r:id="rId31"/>
    <p:sldId id="350" r:id="rId32"/>
    <p:sldId id="351" r:id="rId33"/>
    <p:sldId id="301" r:id="rId34"/>
    <p:sldId id="300" r:id="rId35"/>
    <p:sldId id="352" r:id="rId36"/>
    <p:sldId id="353" r:id="rId37"/>
    <p:sldId id="354" r:id="rId38"/>
    <p:sldId id="355" r:id="rId39"/>
    <p:sldId id="356" r:id="rId40"/>
    <p:sldId id="357" r:id="rId41"/>
    <p:sldId id="310" r:id="rId42"/>
    <p:sldId id="313" r:id="rId43"/>
    <p:sldId id="311" r:id="rId44"/>
    <p:sldId id="312" r:id="rId45"/>
    <p:sldId id="383" r:id="rId46"/>
    <p:sldId id="358" r:id="rId47"/>
    <p:sldId id="384" r:id="rId48"/>
    <p:sldId id="359" r:id="rId49"/>
    <p:sldId id="363" r:id="rId50"/>
    <p:sldId id="385" r:id="rId51"/>
    <p:sldId id="362" r:id="rId52"/>
    <p:sldId id="364" r:id="rId53"/>
    <p:sldId id="365" r:id="rId54"/>
    <p:sldId id="368" r:id="rId55"/>
    <p:sldId id="369" r:id="rId56"/>
    <p:sldId id="370" r:id="rId57"/>
    <p:sldId id="371" r:id="rId58"/>
    <p:sldId id="386" r:id="rId59"/>
    <p:sldId id="360" r:id="rId60"/>
    <p:sldId id="387" r:id="rId61"/>
    <p:sldId id="361" r:id="rId62"/>
    <p:sldId id="388" r:id="rId63"/>
    <p:sldId id="382" r:id="rId64"/>
    <p:sldId id="389" r:id="rId65"/>
    <p:sldId id="380" r:id="rId66"/>
    <p:sldId id="390" r:id="rId67"/>
    <p:sldId id="372" r:id="rId68"/>
    <p:sldId id="391" r:id="rId69"/>
    <p:sldId id="392" r:id="rId70"/>
    <p:sldId id="373" r:id="rId71"/>
    <p:sldId id="374" r:id="rId72"/>
    <p:sldId id="375" r:id="rId73"/>
    <p:sldId id="381" r:id="rId74"/>
    <p:sldId id="376" r:id="rId75"/>
    <p:sldId id="377" r:id="rId76"/>
    <p:sldId id="378" r:id="rId77"/>
    <p:sldId id="379" r:id="rId7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D9C2"/>
    <a:srgbClr val="272822"/>
    <a:srgbClr val="EDE1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491" autoAdjust="0"/>
  </p:normalViewPr>
  <p:slideViewPr>
    <p:cSldViewPr snapToGrid="0" snapToObjects="1">
      <p:cViewPr varScale="1">
        <p:scale>
          <a:sx n="80" d="100"/>
          <a:sy n="80" d="100"/>
        </p:scale>
        <p:origin x="-19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printerSettings" Target="printerSettings/printerSettings1.bin"/><Relationship Id="rId81" Type="http://schemas.openxmlformats.org/officeDocument/2006/relationships/presProps" Target="presProps.xml"/><Relationship Id="rId82" Type="http://schemas.openxmlformats.org/officeDocument/2006/relationships/viewProps" Target="viewProps.xml"/><Relationship Id="rId83" Type="http://schemas.openxmlformats.org/officeDocument/2006/relationships/theme" Target="theme/theme1.xml"/><Relationship Id="rId84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notesMaster" Target="notesMasters/notesMaster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5086F-8FEF-1943-8DA5-A6C4A0798DA1}" type="datetimeFigureOut">
              <a:rPr lang="en-US" smtClean="0"/>
              <a:t>5/10/13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4A6C0A-59CA-3145-85D9-F743F83D8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512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Name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Company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What</a:t>
            </a:r>
            <a:r>
              <a:rPr lang="en-US" baseline="0" dirty="0" smtClean="0"/>
              <a:t> I do – Mobile web </a:t>
            </a:r>
            <a:r>
              <a:rPr lang="en-US" baseline="0" dirty="0" err="1" smtClean="0"/>
              <a:t>dev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7117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Why is “home made” better?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Not advertised as “you won’t believe how fast we made this”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Infer a sense of care and understanding about how the recipe was developed and how the pie was baked.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If you’re in the business of selling pies – which is better?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2766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Tool for building a application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Structure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Common utilities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Foundation on which we build apps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Code which calls your code</a:t>
            </a:r>
          </a:p>
          <a:p>
            <a:pPr marL="0" indent="0">
              <a:buFont typeface="Arial"/>
              <a:buNone/>
            </a:pPr>
            <a:endParaRPr lang="en-US" baseline="0" dirty="0" smtClean="0"/>
          </a:p>
          <a:p>
            <a:pPr marL="0" indent="0">
              <a:buFont typeface="Arial"/>
              <a:buNone/>
            </a:pPr>
            <a:endParaRPr lang="en-US" baseline="0" dirty="0" smtClean="0"/>
          </a:p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4226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baseline="0" dirty="0" smtClean="0"/>
              <a:t>a way to model an application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must enforce organization, rules, and constraints 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469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Must</a:t>
            </a:r>
            <a:r>
              <a:rPr lang="en-US" baseline="0" dirty="0" smtClean="0"/>
              <a:t> be useful for many applications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Include all the bits folks might want (size)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Include bits some folks don’t need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862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Deferring to another </a:t>
            </a:r>
            <a:r>
              <a:rPr lang="en-US" dirty="0" err="1" smtClean="0"/>
              <a:t>dev</a:t>
            </a:r>
            <a:r>
              <a:rPr lang="en-US" dirty="0" smtClean="0"/>
              <a:t> tea</a:t>
            </a:r>
            <a:r>
              <a:rPr lang="en-US" baseline="0" dirty="0" smtClean="0"/>
              <a:t>m to make key decisions about how your product should be structured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51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It’s great to not reinvent the wheel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Be thoughtful about what tools you use – know the cost as well as the benefits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Try them out –that’s where we started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52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Initial download time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Will the file be cached</a:t>
            </a:r>
          </a:p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52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Would purpose build code be faster?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Have we measured and are we confident?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528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What’s the learning curve?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How hard is it to swap out later 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528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Not limited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Think: “Do I really need X.js”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Can </a:t>
            </a:r>
            <a:r>
              <a:rPr lang="en-US" baseline="0" dirty="0" smtClean="0"/>
              <a:t>I afford the download time on crappy connections</a:t>
            </a: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8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Daryl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Bright dude.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New to WEB </a:t>
            </a:r>
            <a:r>
              <a:rPr lang="en-US" baseline="0" dirty="0" err="1" smtClean="0"/>
              <a:t>dev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Updating the CORE PRODUCT &amp; adding a new mobile experience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Excited about Html CSS and JavaScript – seems really cool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693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Well if we ha</a:t>
            </a:r>
            <a:r>
              <a:rPr lang="en-US" baseline="0" dirty="0" smtClean="0"/>
              <a:t>d a native app….we could do X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Performance and interactions</a:t>
            </a: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322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Beer</a:t>
            </a:r>
            <a:r>
              <a:rPr lang="en-US" baseline="0" dirty="0" smtClean="0"/>
              <a:t> list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Breweries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Bars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6937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Typical stack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What’s the</a:t>
            </a:r>
            <a:r>
              <a:rPr lang="en-US" baseline="0" dirty="0" smtClean="0"/>
              <a:t> cost?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2944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 </a:t>
            </a:r>
            <a:r>
              <a:rPr lang="en-US" dirty="0" err="1" smtClean="0"/>
              <a:t>dev</a:t>
            </a:r>
            <a:r>
              <a:rPr lang="en-US" dirty="0" smtClean="0"/>
              <a:t>,</a:t>
            </a:r>
            <a:r>
              <a:rPr lang="en-US" baseline="0" dirty="0" smtClean="0"/>
              <a:t> specifically mobile web </a:t>
            </a:r>
            <a:r>
              <a:rPr lang="en-US" baseline="0" dirty="0" err="1" smtClean="0"/>
              <a:t>dev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9833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 </a:t>
            </a:r>
            <a:r>
              <a:rPr lang="en-US" dirty="0" err="1" smtClean="0"/>
              <a:t>dev</a:t>
            </a:r>
            <a:r>
              <a:rPr lang="en-US" dirty="0" smtClean="0"/>
              <a:t>,</a:t>
            </a:r>
            <a:r>
              <a:rPr lang="en-US" baseline="0" dirty="0" smtClean="0"/>
              <a:t> specifically mobile web </a:t>
            </a:r>
            <a:r>
              <a:rPr lang="en-US" baseline="0" dirty="0" err="1" smtClean="0"/>
              <a:t>dev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37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Do as much</a:t>
            </a:r>
            <a:r>
              <a:rPr lang="en-US" baseline="0" dirty="0" smtClean="0"/>
              <a:t> as we can on the client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Feels more responsive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Less data over the wire</a:t>
            </a: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461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Do as much</a:t>
            </a:r>
            <a:r>
              <a:rPr lang="en-US" baseline="0" dirty="0" smtClean="0"/>
              <a:t> as we can on the client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Feels more responsive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Less data over the wire</a:t>
            </a: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4110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587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587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58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He’s invested considerable time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“</a:t>
            </a:r>
            <a:r>
              <a:rPr lang="en-US" baseline="0" dirty="0" err="1" smtClean="0"/>
              <a:t>sorta</a:t>
            </a:r>
            <a:r>
              <a:rPr lang="en-US" baseline="0" dirty="0" smtClean="0"/>
              <a:t> working’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Not fully understating 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Not really sure how to maintain 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Problem: Talking about the structure of their core products in terms of libraries and frameworks.  Core product – as in going to sell and keep the company in business core product.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6214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587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Do as much</a:t>
            </a:r>
            <a:r>
              <a:rPr lang="en-US" baseline="0" dirty="0" smtClean="0"/>
              <a:t> as we can on the client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Feels more responsive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Less data over the wire</a:t>
            </a: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6122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677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6778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6778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677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6778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86778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897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70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I’m using the ‘right’ </a:t>
            </a:r>
            <a:r>
              <a:rPr lang="en-US" dirty="0" err="1" smtClean="0"/>
              <a:t>ie</a:t>
            </a:r>
            <a:r>
              <a:rPr lang="en-US" dirty="0" smtClean="0"/>
              <a:t> popular</a:t>
            </a:r>
            <a:r>
              <a:rPr lang="en-US" baseline="0" dirty="0" smtClean="0"/>
              <a:t> tools.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70804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- Use browser</a:t>
            </a:r>
            <a:r>
              <a:rPr lang="en-US" baseline="0" dirty="0" smtClean="0"/>
              <a:t> history for our own purposes</a:t>
            </a:r>
            <a:endParaRPr lang="en-US" dirty="0" smtClean="0"/>
          </a:p>
          <a:p>
            <a:pPr marL="0" indent="0">
              <a:buFontTx/>
              <a:buNone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DEMO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Show how to set </a:t>
            </a:r>
            <a:r>
              <a:rPr lang="en-US" dirty="0" err="1" smtClean="0"/>
              <a:t>window.location.hash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Back and forward navigation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How the </a:t>
            </a:r>
            <a:r>
              <a:rPr lang="en-US" dirty="0" err="1" smtClean="0"/>
              <a:t>url</a:t>
            </a:r>
            <a:r>
              <a:rPr lang="en-US" dirty="0" smtClean="0"/>
              <a:t> changes but the</a:t>
            </a:r>
            <a:r>
              <a:rPr lang="en-US" baseline="0" dirty="0" smtClean="0"/>
              <a:t> page doesn’t navigate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2985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05955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4054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Pollute global</a:t>
            </a:r>
            <a:r>
              <a:rPr lang="en-US" baseline="0" dirty="0" smtClean="0"/>
              <a:t> namespace.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Keep out code contained.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JS</a:t>
            </a:r>
            <a:r>
              <a:rPr lang="en-US" baseline="0" dirty="0" smtClean="0"/>
              <a:t> is function scoped, not block scoped.</a:t>
            </a:r>
          </a:p>
          <a:p>
            <a:pPr marL="0" indent="0">
              <a:buFontTx/>
              <a:buNone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Prevents us</a:t>
            </a:r>
            <a:r>
              <a:rPr lang="en-US" baseline="0" dirty="0" smtClean="0"/>
              <a:t> from polluting the global namespace with functions and variables.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JS</a:t>
            </a:r>
            <a:r>
              <a:rPr lang="en-US" baseline="0" dirty="0" smtClean="0"/>
              <a:t> is function scoped, not block scoped.</a:t>
            </a:r>
          </a:p>
          <a:p>
            <a:pPr marL="0" indent="0">
              <a:buFontTx/>
              <a:buNone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Prevents us</a:t>
            </a:r>
            <a:r>
              <a:rPr lang="en-US" baseline="0" dirty="0" smtClean="0"/>
              <a:t> from polluting the global namespace with functions and variables.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smtClean="0"/>
              <a:t>JS</a:t>
            </a:r>
            <a:r>
              <a:rPr lang="en-US" baseline="0" dirty="0" smtClean="0"/>
              <a:t> is function scoped, not block scoped.</a:t>
            </a:r>
          </a:p>
          <a:p>
            <a:pPr marL="0" indent="0">
              <a:buFontTx/>
              <a:buNone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Prevents us</a:t>
            </a:r>
            <a:r>
              <a:rPr lang="en-US" baseline="0" dirty="0" smtClean="0"/>
              <a:t> from polluting the global namespace with functions and variables.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lot of dependencies.</a:t>
            </a:r>
          </a:p>
          <a:p>
            <a:r>
              <a:rPr lang="en-US" baseline="0" dirty="0" smtClean="0"/>
              <a:t>A ton of code.</a:t>
            </a:r>
          </a:p>
          <a:p>
            <a:r>
              <a:rPr lang="en-US" baseline="0" dirty="0" smtClean="0"/>
              <a:t>Not confident in it.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9265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4839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CD4A81-709F-49D0-A451-D434DE22E18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4839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/>
              <a:t>Frameworks don</a:t>
            </a:r>
            <a:r>
              <a:rPr lang="fr-FR" baseline="0" dirty="0" smtClean="0"/>
              <a:t>’</a:t>
            </a:r>
            <a:r>
              <a:rPr lang="en-US" baseline="0" dirty="0" smtClean="0"/>
              <a:t>t’ do magic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We know the shape and requirement of our products better than anyone else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We can get a lot done with little effort using the built in tools and features 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Shared some techniques and given you an alternative perspective.</a:t>
            </a:r>
          </a:p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/>
              <a:t>Thanks for listening and enjoy lunch!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90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What</a:t>
            </a:r>
            <a:r>
              <a:rPr lang="en-US" baseline="0" dirty="0" smtClean="0"/>
              <a:t>’s the benefits and cost of doing this?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8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Runs on all device (just like the web)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Html, CSS, JavaScript are everywhere already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84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/>
              <a:t>They don’t being anything new to the table.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84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</a:t>
            </a:r>
            <a:r>
              <a:rPr lang="en-US" baseline="0" dirty="0" smtClean="0"/>
              <a:t> want to just focus on getting things built.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OK for a prototype or some one off that’s not a core part of your project/business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What</a:t>
            </a:r>
            <a:r>
              <a:rPr lang="fr-FR" baseline="0" dirty="0" smtClean="0"/>
              <a:t>’</a:t>
            </a:r>
            <a:r>
              <a:rPr lang="en-US" baseline="0" dirty="0" smtClean="0"/>
              <a:t>s the cost of rapid development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4A6C0A-59CA-3145-85D9-F743F83D8B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8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7886C9C-DC18-4195-8FD5-A50AA931D419}" type="slidenum">
              <a:rPr lang="en-US" smtClean="0"/>
              <a:pPr algn="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303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99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908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03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3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653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20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22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54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14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96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23A80-E005-E444-80FA-6913930A9E32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5E33A-3628-6047-8708-5258A3277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772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9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1.jpe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Roll Your Own Mobile Framework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89458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6577" y="0"/>
            <a:ext cx="102837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908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>
                    <a:lumMod val="65000"/>
                  </a:schemeClr>
                </a:solidFill>
              </a:rPr>
              <a:t>f</a:t>
            </a:r>
            <a:r>
              <a:rPr lang="en-US" sz="4000" dirty="0" smtClean="0">
                <a:solidFill>
                  <a:schemeClr val="bg1">
                    <a:lumMod val="65000"/>
                  </a:schemeClr>
                </a:solidFill>
              </a:rPr>
              <a:t>rameworks are…</a:t>
            </a:r>
            <a:r>
              <a:rPr lang="en-US" sz="4000" dirty="0" smtClean="0"/>
              <a:t> 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65899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>
                    <a:lumMod val="65000"/>
                  </a:schemeClr>
                </a:solidFill>
              </a:rPr>
              <a:t>f</a:t>
            </a:r>
            <a:r>
              <a:rPr lang="en-US" sz="4000" dirty="0" smtClean="0">
                <a:solidFill>
                  <a:schemeClr val="bg1">
                    <a:lumMod val="65000"/>
                  </a:schemeClr>
                </a:solidFill>
              </a:rPr>
              <a:t>rameworks are…</a:t>
            </a:r>
            <a:r>
              <a:rPr lang="en-US" sz="4000" dirty="0" smtClean="0"/>
              <a:t> </a:t>
            </a:r>
            <a:br>
              <a:rPr lang="en-US" sz="4000" dirty="0" smtClean="0"/>
            </a:br>
            <a:r>
              <a:rPr lang="en-US" sz="4000" dirty="0" smtClean="0"/>
              <a:t>Abstractions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66984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6A6A6"/>
                </a:solidFill>
              </a:rPr>
              <a:t>frameworks are…</a:t>
            </a:r>
            <a:br>
              <a:rPr lang="en-US" sz="4000" dirty="0" smtClean="0">
                <a:solidFill>
                  <a:srgbClr val="A6A6A6"/>
                </a:solidFill>
              </a:rPr>
            </a:br>
            <a:r>
              <a:rPr lang="en-US" sz="4000" dirty="0" smtClean="0"/>
              <a:t>General Purpose Abstractions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67642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"/>
            <a:ext cx="9144000" cy="675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341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A6A6A6"/>
                </a:solidFill>
              </a:rPr>
              <a:t>frameworks are… </a:t>
            </a:r>
            <a:br>
              <a:rPr lang="en-US" sz="4000" dirty="0" smtClean="0">
                <a:solidFill>
                  <a:srgbClr val="A6A6A6"/>
                </a:solidFill>
              </a:rPr>
            </a:br>
            <a:r>
              <a:rPr lang="en-US" sz="4000" dirty="0" smtClean="0"/>
              <a:t>Outsourced General Purpose Abstractions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27317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i="1" dirty="0"/>
              <a:t>n</a:t>
            </a:r>
            <a:r>
              <a:rPr lang="en-US" sz="4000" i="1" dirty="0" smtClean="0"/>
              <a:t>ot</a:t>
            </a:r>
            <a:r>
              <a:rPr lang="en-US" sz="4000" dirty="0" smtClean="0"/>
              <a:t> not invented here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5095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BFBFBF"/>
                </a:solidFill>
              </a:rPr>
              <a:t>consider</a:t>
            </a:r>
            <a:r>
              <a:rPr lang="en-US" sz="4000" i="1" dirty="0" smtClean="0"/>
              <a:t> </a:t>
            </a:r>
            <a:r>
              <a:rPr lang="en-US" sz="4000" dirty="0" smtClean="0"/>
              <a:t>Size</a:t>
            </a:r>
            <a:r>
              <a:rPr lang="en-US" sz="4000" i="1" dirty="0" smtClean="0"/>
              <a:t> 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1983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BFBFBF"/>
                </a:solidFill>
              </a:rPr>
              <a:t>consider</a:t>
            </a:r>
            <a:r>
              <a:rPr lang="en-US" sz="4000" i="1" dirty="0" smtClean="0"/>
              <a:t> </a:t>
            </a:r>
            <a:r>
              <a:rPr lang="en-US" sz="4000" dirty="0" smtClean="0"/>
              <a:t>Performance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22405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BFBFBF"/>
                </a:solidFill>
              </a:rPr>
              <a:t>consider</a:t>
            </a:r>
            <a:r>
              <a:rPr lang="en-US" sz="4000" i="1" dirty="0" smtClean="0"/>
              <a:t> </a:t>
            </a:r>
            <a:r>
              <a:rPr lang="en-US" sz="4000" dirty="0" smtClean="0"/>
              <a:t>Complexity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6250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:\Dropbox\eMoney\Mobile\Mobile Presentations\Images\Too-laz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62" y="1009816"/>
            <a:ext cx="6972777" cy="464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0556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Mobile === Minimalism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6123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Mobile === Top Shelf User Experience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83249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110" y="640817"/>
            <a:ext cx="5429913" cy="542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779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err="1"/>
              <a:t>o</a:t>
            </a:r>
            <a:r>
              <a:rPr lang="en-US" i="1" dirty="0" err="1" smtClean="0"/>
              <a:t>n</a:t>
            </a:r>
            <a:r>
              <a:rPr lang="en-US" dirty="0" err="1" smtClean="0"/>
              <a:t>Tap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230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945167"/>
            <a:ext cx="9144000" cy="5436177"/>
          </a:xfrm>
        </p:spPr>
        <p:txBody>
          <a:bodyPr/>
          <a:lstStyle/>
          <a:p>
            <a:r>
              <a:rPr lang="en-US" sz="4400" dirty="0" err="1" smtClean="0">
                <a:solidFill>
                  <a:schemeClr val="tx1"/>
                </a:solidFill>
              </a:rPr>
              <a:t>JQuery</a:t>
            </a:r>
            <a:r>
              <a:rPr lang="en-US" sz="4400" dirty="0" smtClean="0">
                <a:solidFill>
                  <a:schemeClr val="tx1"/>
                </a:solidFill>
              </a:rPr>
              <a:t> (</a:t>
            </a:r>
            <a:r>
              <a:rPr lang="en-US" sz="4400" dirty="0">
                <a:solidFill>
                  <a:schemeClr val="tx1"/>
                </a:solidFill>
              </a:rPr>
              <a:t>Utility </a:t>
            </a:r>
            <a:r>
              <a:rPr lang="en-US" sz="4400" dirty="0" smtClean="0">
                <a:solidFill>
                  <a:schemeClr val="tx1"/>
                </a:solidFill>
              </a:rPr>
              <a:t>Belt)</a:t>
            </a:r>
          </a:p>
          <a:p>
            <a:r>
              <a:rPr lang="en-US" sz="4400" dirty="0" smtClean="0">
                <a:solidFill>
                  <a:schemeClr val="tx1"/>
                </a:solidFill>
              </a:rPr>
              <a:t>Backbone.js (</a:t>
            </a:r>
            <a:r>
              <a:rPr lang="en-US" sz="4400" dirty="0">
                <a:solidFill>
                  <a:schemeClr val="tx1"/>
                </a:solidFill>
              </a:rPr>
              <a:t>Structure &amp; </a:t>
            </a:r>
            <a:r>
              <a:rPr lang="en-US" sz="4400" dirty="0" smtClean="0">
                <a:solidFill>
                  <a:schemeClr val="tx1"/>
                </a:solidFill>
              </a:rPr>
              <a:t>Routing)</a:t>
            </a:r>
          </a:p>
          <a:p>
            <a:r>
              <a:rPr lang="en-US" sz="4400" dirty="0" smtClean="0">
                <a:solidFill>
                  <a:schemeClr val="tx1"/>
                </a:solidFill>
              </a:rPr>
              <a:t>Handlebars.js (Building HTML)</a:t>
            </a:r>
          </a:p>
          <a:p>
            <a:r>
              <a:rPr lang="en-US" sz="4400" dirty="0" smtClean="0">
                <a:solidFill>
                  <a:schemeClr val="tx1"/>
                </a:solidFill>
              </a:rPr>
              <a:t>KO.js (Managing DOM interactions)</a:t>
            </a:r>
          </a:p>
          <a:p>
            <a:r>
              <a:rPr lang="en-US" sz="4400" dirty="0" err="1" smtClean="0">
                <a:solidFill>
                  <a:schemeClr val="tx1"/>
                </a:solidFill>
              </a:rPr>
              <a:t>JQuery</a:t>
            </a:r>
            <a:r>
              <a:rPr lang="en-US" sz="4000" dirty="0" smtClean="0">
                <a:solidFill>
                  <a:schemeClr val="tx1"/>
                </a:solidFill>
              </a:rPr>
              <a:t> Mobile (</a:t>
            </a:r>
            <a:r>
              <a:rPr lang="en-US" sz="4000" dirty="0">
                <a:solidFill>
                  <a:schemeClr val="tx1"/>
                </a:solidFill>
              </a:rPr>
              <a:t>Mobile </a:t>
            </a:r>
            <a:r>
              <a:rPr lang="en-US" sz="4000" dirty="0" smtClean="0">
                <a:solidFill>
                  <a:schemeClr val="tx1"/>
                </a:solidFill>
              </a:rPr>
              <a:t>UI)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78595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what would it take to DIY?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71472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start with </a:t>
            </a:r>
            <a:r>
              <a:rPr lang="en-US" sz="4000" smtClean="0"/>
              <a:t>the basics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Html, CSS, JavaScript</a:t>
            </a:r>
          </a:p>
        </p:txBody>
      </p:sp>
    </p:spTree>
    <p:extLst>
      <p:ext uri="{BB962C8B-B14F-4D97-AF65-F5344CB8AC3E}">
        <p14:creationId xmlns:p14="http://schemas.microsoft.com/office/powerpoint/2010/main" val="3018837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Architecture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00516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Traditional Web App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35855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95800" y="1069896"/>
            <a:ext cx="0" cy="5483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2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Server</a:t>
            </a:r>
            <a:endParaRPr lang="en-US" sz="3000" dirty="0"/>
          </a:p>
        </p:txBody>
      </p:sp>
      <p:sp>
        <p:nvSpPr>
          <p:cNvPr id="24" name="TextBox 23"/>
          <p:cNvSpPr txBox="1"/>
          <p:nvPr/>
        </p:nvSpPr>
        <p:spPr>
          <a:xfrm>
            <a:off x="51816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Client</a:t>
            </a:r>
            <a:endParaRPr lang="en-US" sz="3000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733800" y="1685925"/>
            <a:ext cx="12954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029200" y="1443335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71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78880" y="1848847"/>
            <a:ext cx="8801100" cy="2489200"/>
            <a:chOff x="178880" y="1413191"/>
            <a:chExt cx="8801100" cy="2489200"/>
          </a:xfrm>
        </p:grpSpPr>
        <p:pic>
          <p:nvPicPr>
            <p:cNvPr id="4" name="Picture 3" descr="Screen Shot 2013-05-05 at 11.20.07 A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880" y="1413191"/>
              <a:ext cx="8801100" cy="248920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452764" y="1619185"/>
              <a:ext cx="1019602" cy="24596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870615" y="1601020"/>
              <a:ext cx="867556" cy="867592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233632" y="2582808"/>
              <a:ext cx="574296" cy="245967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6253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95800" y="1069896"/>
            <a:ext cx="0" cy="5483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7526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50292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/>
              <a:t>HTML/CSS/JS</a:t>
            </a:r>
          </a:p>
        </p:txBody>
      </p:sp>
      <p:cxnSp>
        <p:nvCxnSpPr>
          <p:cNvPr id="23" name="Straight Arrow Connector 22"/>
          <p:cNvCxnSpPr>
            <a:stCxn id="8" idx="3"/>
            <a:endCxn id="9" idx="1"/>
          </p:cNvCxnSpPr>
          <p:nvPr/>
        </p:nvCxnSpPr>
        <p:spPr>
          <a:xfrm>
            <a:off x="3810000" y="2676525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2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Server</a:t>
            </a:r>
            <a:endParaRPr lang="en-US" sz="3000" dirty="0"/>
          </a:p>
        </p:txBody>
      </p:sp>
      <p:sp>
        <p:nvSpPr>
          <p:cNvPr id="24" name="TextBox 23"/>
          <p:cNvSpPr txBox="1"/>
          <p:nvPr/>
        </p:nvSpPr>
        <p:spPr>
          <a:xfrm>
            <a:off x="51816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Client</a:t>
            </a:r>
            <a:endParaRPr lang="en-US" sz="3000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733800" y="1685925"/>
            <a:ext cx="12954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029200" y="1443335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580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95800" y="1069896"/>
            <a:ext cx="0" cy="5483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7526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50292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/>
              <a:t>HTML/CSS/JS</a:t>
            </a:r>
          </a:p>
        </p:txBody>
      </p:sp>
      <p:cxnSp>
        <p:nvCxnSpPr>
          <p:cNvPr id="23" name="Straight Arrow Connector 22"/>
          <p:cNvCxnSpPr>
            <a:stCxn id="8" idx="3"/>
            <a:endCxn id="9" idx="1"/>
          </p:cNvCxnSpPr>
          <p:nvPr/>
        </p:nvCxnSpPr>
        <p:spPr>
          <a:xfrm>
            <a:off x="3810000" y="2676525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2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Server</a:t>
            </a:r>
            <a:endParaRPr lang="en-US" sz="3000" dirty="0"/>
          </a:p>
        </p:txBody>
      </p:sp>
      <p:sp>
        <p:nvSpPr>
          <p:cNvPr id="24" name="TextBox 23"/>
          <p:cNvSpPr txBox="1"/>
          <p:nvPr/>
        </p:nvSpPr>
        <p:spPr>
          <a:xfrm>
            <a:off x="51816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Client</a:t>
            </a:r>
            <a:endParaRPr lang="en-US" sz="3000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733800" y="1685925"/>
            <a:ext cx="12954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029200" y="1443335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762125" y="3421023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5038725" y="3421023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/>
              <a:t>HTML/CSS/JS</a:t>
            </a:r>
          </a:p>
        </p:txBody>
      </p:sp>
      <p:cxnSp>
        <p:nvCxnSpPr>
          <p:cNvPr id="26" name="Straight Arrow Connector 25"/>
          <p:cNvCxnSpPr>
            <a:stCxn id="22" idx="3"/>
            <a:endCxn id="25" idx="1"/>
          </p:cNvCxnSpPr>
          <p:nvPr/>
        </p:nvCxnSpPr>
        <p:spPr>
          <a:xfrm>
            <a:off x="3819525" y="3811548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9" idx="1"/>
            <a:endCxn id="22" idx="3"/>
          </p:cNvCxnSpPr>
          <p:nvPr/>
        </p:nvCxnSpPr>
        <p:spPr>
          <a:xfrm flipH="1">
            <a:off x="3819525" y="2676525"/>
            <a:ext cx="1209675" cy="113502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1580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95800" y="1069896"/>
            <a:ext cx="0" cy="5483304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17526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50292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/>
              <a:t>HTML/CSS/JS</a:t>
            </a:r>
          </a:p>
        </p:txBody>
      </p:sp>
      <p:cxnSp>
        <p:nvCxnSpPr>
          <p:cNvPr id="23" name="Straight Arrow Connector 22"/>
          <p:cNvCxnSpPr>
            <a:stCxn id="8" idx="3"/>
            <a:endCxn id="9" idx="1"/>
          </p:cNvCxnSpPr>
          <p:nvPr/>
        </p:nvCxnSpPr>
        <p:spPr>
          <a:xfrm>
            <a:off x="3810000" y="2676525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382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Server</a:t>
            </a:r>
            <a:endParaRPr lang="en-US" sz="3000" dirty="0"/>
          </a:p>
        </p:txBody>
      </p:sp>
      <p:sp>
        <p:nvSpPr>
          <p:cNvPr id="24" name="TextBox 23"/>
          <p:cNvSpPr txBox="1"/>
          <p:nvPr/>
        </p:nvSpPr>
        <p:spPr>
          <a:xfrm>
            <a:off x="51816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Client</a:t>
            </a:r>
            <a:endParaRPr lang="en-US" sz="3000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733800" y="1685925"/>
            <a:ext cx="12954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029200" y="1443335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762125" y="3421023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25" name="Rounded Rectangle 24"/>
          <p:cNvSpPr/>
          <p:nvPr/>
        </p:nvSpPr>
        <p:spPr>
          <a:xfrm>
            <a:off x="5038725" y="3421023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/>
              <a:t>HTML/CSS/JS</a:t>
            </a:r>
          </a:p>
        </p:txBody>
      </p:sp>
      <p:cxnSp>
        <p:nvCxnSpPr>
          <p:cNvPr id="26" name="Straight Arrow Connector 25"/>
          <p:cNvCxnSpPr>
            <a:stCxn id="22" idx="3"/>
            <a:endCxn id="25" idx="1"/>
          </p:cNvCxnSpPr>
          <p:nvPr/>
        </p:nvCxnSpPr>
        <p:spPr>
          <a:xfrm>
            <a:off x="3819525" y="3811548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9" idx="1"/>
            <a:endCxn id="22" idx="3"/>
          </p:cNvCxnSpPr>
          <p:nvPr/>
        </p:nvCxnSpPr>
        <p:spPr>
          <a:xfrm flipH="1">
            <a:off x="3819525" y="2676525"/>
            <a:ext cx="1209675" cy="1135023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/>
          <p:cNvSpPr/>
          <p:nvPr/>
        </p:nvSpPr>
        <p:spPr>
          <a:xfrm>
            <a:off x="1752600" y="4572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29" name="Rounded Rectangle 28"/>
          <p:cNvSpPr/>
          <p:nvPr/>
        </p:nvSpPr>
        <p:spPr>
          <a:xfrm>
            <a:off x="5029200" y="4572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/>
              <a:t>HTML/CSS/JS</a:t>
            </a:r>
          </a:p>
        </p:txBody>
      </p:sp>
      <p:cxnSp>
        <p:nvCxnSpPr>
          <p:cNvPr id="30" name="Straight Arrow Connector 29"/>
          <p:cNvCxnSpPr>
            <a:stCxn id="28" idx="3"/>
            <a:endCxn id="29" idx="1"/>
          </p:cNvCxnSpPr>
          <p:nvPr/>
        </p:nvCxnSpPr>
        <p:spPr>
          <a:xfrm>
            <a:off x="3810000" y="4962525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5" idx="1"/>
            <a:endCxn id="28" idx="3"/>
          </p:cNvCxnSpPr>
          <p:nvPr/>
        </p:nvCxnSpPr>
        <p:spPr>
          <a:xfrm flipH="1">
            <a:off x="3810000" y="3811548"/>
            <a:ext cx="1228725" cy="115097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1580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Single Page App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8319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57600" y="1069896"/>
            <a:ext cx="0" cy="5483304"/>
          </a:xfrm>
          <a:prstGeom prst="line">
            <a:avLst/>
          </a:prstGeom>
          <a:ln w="3810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34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Server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768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Client</a:t>
            </a:r>
            <a:endParaRPr lang="en-US" sz="3000" dirty="0">
              <a:solidFill>
                <a:srgbClr val="000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2971800" y="1573857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91000" y="1331267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411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57600" y="1069896"/>
            <a:ext cx="0" cy="5483304"/>
          </a:xfrm>
          <a:prstGeom prst="line">
            <a:avLst/>
          </a:prstGeom>
          <a:ln w="3810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914400" y="230505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1910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191000" y="3267075"/>
            <a:ext cx="2057400" cy="78105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Application</a:t>
            </a:r>
          </a:p>
          <a:p>
            <a:pPr algn="ctr"/>
            <a:r>
              <a:rPr lang="en-US" dirty="0" smtClean="0"/>
              <a:t>JavaScript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8" idx="3"/>
            <a:endCxn id="9" idx="1"/>
          </p:cNvCxnSpPr>
          <p:nvPr/>
        </p:nvCxnSpPr>
        <p:spPr>
          <a:xfrm flipV="1">
            <a:off x="2971800" y="2676525"/>
            <a:ext cx="1219200" cy="1905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34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Server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768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Client</a:t>
            </a:r>
            <a:endParaRPr lang="en-US" sz="3000" dirty="0">
              <a:solidFill>
                <a:srgbClr val="000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2971800" y="1573857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91000" y="1331267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349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57600" y="1069896"/>
            <a:ext cx="0" cy="5483304"/>
          </a:xfrm>
          <a:prstGeom prst="line">
            <a:avLst/>
          </a:prstGeom>
          <a:ln w="3810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914400" y="230505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1910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191000" y="3267075"/>
            <a:ext cx="2057400" cy="78105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Application</a:t>
            </a:r>
          </a:p>
          <a:p>
            <a:pPr algn="ctr"/>
            <a:r>
              <a:rPr lang="en-US" dirty="0" smtClean="0"/>
              <a:t>JavaScript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7043304" y="3302577"/>
            <a:ext cx="1433945" cy="710045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Navigation</a:t>
            </a:r>
            <a:endParaRPr lang="en-US" b="1" dirty="0"/>
          </a:p>
        </p:txBody>
      </p:sp>
      <p:cxnSp>
        <p:nvCxnSpPr>
          <p:cNvPr id="23" name="Straight Arrow Connector 22"/>
          <p:cNvCxnSpPr>
            <a:stCxn id="8" idx="3"/>
            <a:endCxn id="9" idx="1"/>
          </p:cNvCxnSpPr>
          <p:nvPr/>
        </p:nvCxnSpPr>
        <p:spPr>
          <a:xfrm flipV="1">
            <a:off x="2971800" y="2676525"/>
            <a:ext cx="1219200" cy="1905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0" idx="3"/>
            <a:endCxn id="12" idx="1"/>
          </p:cNvCxnSpPr>
          <p:nvPr/>
        </p:nvCxnSpPr>
        <p:spPr>
          <a:xfrm>
            <a:off x="6248400" y="3657600"/>
            <a:ext cx="794904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34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Server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768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Client</a:t>
            </a:r>
            <a:endParaRPr lang="en-US" sz="3000" dirty="0">
              <a:solidFill>
                <a:srgbClr val="000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2971800" y="1573857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91000" y="1331267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349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57600" y="1069896"/>
            <a:ext cx="0" cy="5483304"/>
          </a:xfrm>
          <a:prstGeom prst="line">
            <a:avLst/>
          </a:prstGeom>
          <a:ln w="3810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914400" y="230505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1910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191000" y="3267075"/>
            <a:ext cx="2057400" cy="78105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Application</a:t>
            </a:r>
          </a:p>
          <a:p>
            <a:pPr algn="ctr"/>
            <a:r>
              <a:rPr lang="en-US" dirty="0" smtClean="0"/>
              <a:t>JavaScript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7043304" y="3302577"/>
            <a:ext cx="1433945" cy="710045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Navigation</a:t>
            </a:r>
            <a:endParaRPr lang="en-US" b="1" dirty="0"/>
          </a:p>
        </p:txBody>
      </p:sp>
      <p:sp>
        <p:nvSpPr>
          <p:cNvPr id="13" name="Rounded Rectangle 12"/>
          <p:cNvSpPr/>
          <p:nvPr/>
        </p:nvSpPr>
        <p:spPr>
          <a:xfrm>
            <a:off x="7043304" y="2318905"/>
            <a:ext cx="1433945" cy="71004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HTML Rendering</a:t>
            </a:r>
            <a:endParaRPr lang="en-US" b="1" dirty="0"/>
          </a:p>
        </p:txBody>
      </p:sp>
      <p:cxnSp>
        <p:nvCxnSpPr>
          <p:cNvPr id="23" name="Straight Arrow Connector 22"/>
          <p:cNvCxnSpPr>
            <a:stCxn id="8" idx="3"/>
            <a:endCxn id="9" idx="1"/>
          </p:cNvCxnSpPr>
          <p:nvPr/>
        </p:nvCxnSpPr>
        <p:spPr>
          <a:xfrm flipV="1">
            <a:off x="2971800" y="2676525"/>
            <a:ext cx="1219200" cy="1905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0" idx="3"/>
            <a:endCxn id="13" idx="1"/>
          </p:cNvCxnSpPr>
          <p:nvPr/>
        </p:nvCxnSpPr>
        <p:spPr>
          <a:xfrm flipV="1">
            <a:off x="6248400" y="2673928"/>
            <a:ext cx="794904" cy="98367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1"/>
            <a:endCxn id="9" idx="3"/>
          </p:cNvCxnSpPr>
          <p:nvPr/>
        </p:nvCxnSpPr>
        <p:spPr>
          <a:xfrm flipH="1">
            <a:off x="6248400" y="2673928"/>
            <a:ext cx="794904" cy="259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0" idx="3"/>
            <a:endCxn id="12" idx="1"/>
          </p:cNvCxnSpPr>
          <p:nvPr/>
        </p:nvCxnSpPr>
        <p:spPr>
          <a:xfrm>
            <a:off x="6248400" y="3657600"/>
            <a:ext cx="794904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34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Server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768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Client</a:t>
            </a:r>
            <a:endParaRPr lang="en-US" sz="3000" dirty="0">
              <a:solidFill>
                <a:srgbClr val="000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2971800" y="1573857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91000" y="1331267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349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57600" y="1069896"/>
            <a:ext cx="0" cy="5483304"/>
          </a:xfrm>
          <a:prstGeom prst="line">
            <a:avLst/>
          </a:prstGeom>
          <a:ln w="3810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914400" y="230505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1910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191000" y="3267075"/>
            <a:ext cx="2057400" cy="78105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Application</a:t>
            </a:r>
          </a:p>
          <a:p>
            <a:pPr algn="ctr"/>
            <a:r>
              <a:rPr lang="en-US" dirty="0" smtClean="0"/>
              <a:t>JavaScript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7043304" y="3302577"/>
            <a:ext cx="1433945" cy="710045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Navigation</a:t>
            </a:r>
            <a:endParaRPr lang="en-US" b="1" dirty="0"/>
          </a:p>
        </p:txBody>
      </p:sp>
      <p:sp>
        <p:nvSpPr>
          <p:cNvPr id="13" name="Rounded Rectangle 12"/>
          <p:cNvSpPr/>
          <p:nvPr/>
        </p:nvSpPr>
        <p:spPr>
          <a:xfrm>
            <a:off x="7043304" y="2318905"/>
            <a:ext cx="1433945" cy="71004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HTML Rendering</a:t>
            </a:r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4191000" y="4633912"/>
            <a:ext cx="2057400" cy="78105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Data Access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JavaScript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3" name="Straight Arrow Connector 22"/>
          <p:cNvCxnSpPr>
            <a:stCxn id="8" idx="3"/>
            <a:endCxn id="9" idx="1"/>
          </p:cNvCxnSpPr>
          <p:nvPr/>
        </p:nvCxnSpPr>
        <p:spPr>
          <a:xfrm flipV="1">
            <a:off x="2971800" y="2676525"/>
            <a:ext cx="1219200" cy="1905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0" idx="3"/>
            <a:endCxn id="13" idx="1"/>
          </p:cNvCxnSpPr>
          <p:nvPr/>
        </p:nvCxnSpPr>
        <p:spPr>
          <a:xfrm flipV="1">
            <a:off x="6248400" y="2673928"/>
            <a:ext cx="794904" cy="98367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1"/>
            <a:endCxn id="9" idx="3"/>
          </p:cNvCxnSpPr>
          <p:nvPr/>
        </p:nvCxnSpPr>
        <p:spPr>
          <a:xfrm flipH="1">
            <a:off x="6248400" y="2673928"/>
            <a:ext cx="794904" cy="259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0" idx="3"/>
            <a:endCxn id="12" idx="1"/>
          </p:cNvCxnSpPr>
          <p:nvPr/>
        </p:nvCxnSpPr>
        <p:spPr>
          <a:xfrm>
            <a:off x="6248400" y="3657600"/>
            <a:ext cx="794904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0" idx="2"/>
            <a:endCxn id="15" idx="0"/>
          </p:cNvCxnSpPr>
          <p:nvPr/>
        </p:nvCxnSpPr>
        <p:spPr>
          <a:xfrm>
            <a:off x="5219700" y="4048125"/>
            <a:ext cx="0" cy="585787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34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Server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768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Client</a:t>
            </a:r>
            <a:endParaRPr lang="en-US" sz="3000" dirty="0">
              <a:solidFill>
                <a:srgbClr val="000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2971800" y="1573857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91000" y="1331267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349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3657600" y="1069896"/>
            <a:ext cx="0" cy="5483304"/>
          </a:xfrm>
          <a:prstGeom prst="line">
            <a:avLst/>
          </a:prstGeom>
          <a:ln w="38100">
            <a:solidFill>
              <a:srgbClr val="A6A6A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876300" y="4633912"/>
            <a:ext cx="2057400" cy="78105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JSON Services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914400" y="230505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HTML/CSS/JS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191000" y="2286000"/>
            <a:ext cx="2057400" cy="781050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Web UI</a:t>
            </a:r>
          </a:p>
          <a:p>
            <a:pPr algn="ctr"/>
            <a:r>
              <a:rPr lang="en-US" dirty="0" smtClean="0"/>
              <a:t>HTML/CSS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191000" y="3267075"/>
            <a:ext cx="2057400" cy="78105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Application</a:t>
            </a:r>
          </a:p>
          <a:p>
            <a:pPr algn="ctr"/>
            <a:r>
              <a:rPr lang="en-US" dirty="0" smtClean="0"/>
              <a:t>JavaScript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7043304" y="3302577"/>
            <a:ext cx="1433945" cy="710045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Navigation</a:t>
            </a:r>
            <a:endParaRPr lang="en-US" b="1" dirty="0"/>
          </a:p>
        </p:txBody>
      </p:sp>
      <p:sp>
        <p:nvSpPr>
          <p:cNvPr id="13" name="Rounded Rectangle 12"/>
          <p:cNvSpPr/>
          <p:nvPr/>
        </p:nvSpPr>
        <p:spPr>
          <a:xfrm>
            <a:off x="7043304" y="2318905"/>
            <a:ext cx="1433945" cy="710045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HTML Rendering</a:t>
            </a:r>
            <a:endParaRPr lang="en-US" b="1" dirty="0"/>
          </a:p>
        </p:txBody>
      </p:sp>
      <p:sp>
        <p:nvSpPr>
          <p:cNvPr id="15" name="Rounded Rectangle 14"/>
          <p:cNvSpPr/>
          <p:nvPr/>
        </p:nvSpPr>
        <p:spPr>
          <a:xfrm>
            <a:off x="4191000" y="4633912"/>
            <a:ext cx="2057400" cy="78105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Data Access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JavaScript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3" name="Straight Arrow Connector 22"/>
          <p:cNvCxnSpPr>
            <a:stCxn id="8" idx="3"/>
            <a:endCxn id="9" idx="1"/>
          </p:cNvCxnSpPr>
          <p:nvPr/>
        </p:nvCxnSpPr>
        <p:spPr>
          <a:xfrm flipV="1">
            <a:off x="2971800" y="2676525"/>
            <a:ext cx="1219200" cy="1905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0" idx="3"/>
            <a:endCxn id="13" idx="1"/>
          </p:cNvCxnSpPr>
          <p:nvPr/>
        </p:nvCxnSpPr>
        <p:spPr>
          <a:xfrm flipV="1">
            <a:off x="6248400" y="2673928"/>
            <a:ext cx="794904" cy="98367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3" idx="1"/>
            <a:endCxn id="9" idx="3"/>
          </p:cNvCxnSpPr>
          <p:nvPr/>
        </p:nvCxnSpPr>
        <p:spPr>
          <a:xfrm flipH="1">
            <a:off x="6248400" y="2673928"/>
            <a:ext cx="794904" cy="259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0" idx="3"/>
            <a:endCxn id="12" idx="1"/>
          </p:cNvCxnSpPr>
          <p:nvPr/>
        </p:nvCxnSpPr>
        <p:spPr>
          <a:xfrm>
            <a:off x="6248400" y="3657600"/>
            <a:ext cx="794904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6" idx="3"/>
            <a:endCxn id="15" idx="1"/>
          </p:cNvCxnSpPr>
          <p:nvPr/>
        </p:nvCxnSpPr>
        <p:spPr>
          <a:xfrm>
            <a:off x="2933700" y="5024437"/>
            <a:ext cx="1257300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0" idx="2"/>
            <a:endCxn id="15" idx="0"/>
          </p:cNvCxnSpPr>
          <p:nvPr/>
        </p:nvCxnSpPr>
        <p:spPr>
          <a:xfrm>
            <a:off x="5219700" y="4048125"/>
            <a:ext cx="0" cy="585787"/>
          </a:xfrm>
          <a:prstGeom prst="straightConnector1">
            <a:avLst/>
          </a:prstGeom>
          <a:ln w="38100">
            <a:solidFill>
              <a:srgbClr val="FFC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33400" y="457200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Server</a:t>
            </a:r>
            <a:endParaRPr lang="en-US" sz="3000" dirty="0">
              <a:solidFill>
                <a:srgbClr val="0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876800" y="46982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>
                <a:solidFill>
                  <a:srgbClr val="000000"/>
                </a:solidFill>
              </a:rPr>
              <a:t>Client</a:t>
            </a:r>
            <a:endParaRPr lang="en-US" sz="3000" dirty="0">
              <a:solidFill>
                <a:srgbClr val="000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2971800" y="1573857"/>
            <a:ext cx="1219200" cy="0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91000" y="1331267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</a:rPr>
              <a:t>Request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535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0" y="1206500"/>
            <a:ext cx="444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412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31825"/>
            <a:ext cx="8229600" cy="345434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</a:rPr>
              <a:t>   REQUIREMENT: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i="1" dirty="0" smtClean="0"/>
              <a:t>Welcome view and </a:t>
            </a:r>
            <a:br>
              <a:rPr lang="en-US" i="1" dirty="0" smtClean="0"/>
            </a:br>
            <a:r>
              <a:rPr lang="en-US" i="1" dirty="0" smtClean="0"/>
              <a:t>an About 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624" y="1860798"/>
            <a:ext cx="414495" cy="41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559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getting around without </a:t>
            </a:r>
            <a:r>
              <a:rPr lang="en-US" sz="4000" dirty="0" smtClean="0"/>
              <a:t>URLs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088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getting around without </a:t>
            </a:r>
            <a:r>
              <a:rPr lang="en-US" sz="4000" dirty="0" smtClean="0"/>
              <a:t>URLs</a:t>
            </a:r>
            <a:endParaRPr lang="en-US" sz="4000" dirty="0"/>
          </a:p>
        </p:txBody>
      </p:sp>
      <p:pic>
        <p:nvPicPr>
          <p:cNvPr id="2050" name="Picture 2" descr="http://adamkinney.com/images/blog/wp7hardwarebutton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787" y="3937907"/>
            <a:ext cx="5686425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863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err="1" smtClean="0"/>
              <a:t>window.location.hash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908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D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43" y="346344"/>
            <a:ext cx="8807406" cy="608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187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674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&lt;script id="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HomeView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 type="text/html"&gt;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&lt;h1&gt;On Tap&lt;/h1&gt;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&lt;p&gt;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&lt;</a:t>
            </a:r>
            <a:r>
              <a:rPr lang="en-US" dirty="0">
                <a:solidFill>
                  <a:schemeClr val="accent2"/>
                </a:solidFill>
              </a:rPr>
              <a:t>a </a:t>
            </a:r>
            <a:r>
              <a:rPr lang="en-US" dirty="0" err="1">
                <a:solidFill>
                  <a:schemeClr val="accent2"/>
                </a:solidFill>
              </a:rPr>
              <a:t>href</a:t>
            </a:r>
            <a:r>
              <a:rPr lang="en-US" dirty="0">
                <a:solidFill>
                  <a:schemeClr val="accent2"/>
                </a:solidFill>
              </a:rPr>
              <a:t>="#</a:t>
            </a:r>
            <a:r>
              <a:rPr lang="en-US" dirty="0" err="1">
                <a:solidFill>
                  <a:schemeClr val="accent2"/>
                </a:solidFill>
              </a:rPr>
              <a:t>AboutView</a:t>
            </a:r>
            <a:r>
              <a:rPr lang="en-US" dirty="0">
                <a:solidFill>
                  <a:schemeClr val="accent2"/>
                </a:solidFill>
              </a:rPr>
              <a:t>"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&gt;Learn More&lt;/a&gt;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&lt;/p&gt;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&lt;/script&gt;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&lt;script id="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AboutView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 type="text/html"&gt;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&lt;h1&gt;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&lt;div class="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backArrow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 </a:t>
            </a:r>
            <a:r>
              <a:rPr lang="en-US" dirty="0" err="1">
                <a:solidFill>
                  <a:srgbClr val="C0504D"/>
                </a:solidFill>
              </a:rPr>
              <a:t>onclick</a:t>
            </a:r>
            <a:r>
              <a:rPr lang="en-US" dirty="0">
                <a:solidFill>
                  <a:srgbClr val="C0504D"/>
                </a:solidFill>
              </a:rPr>
              <a:t>="</a:t>
            </a:r>
            <a:r>
              <a:rPr lang="en-US" dirty="0" err="1">
                <a:solidFill>
                  <a:srgbClr val="C0504D"/>
                </a:solidFill>
              </a:rPr>
              <a:t>window.history.back</a:t>
            </a:r>
            <a:r>
              <a:rPr lang="en-US" dirty="0">
                <a:solidFill>
                  <a:srgbClr val="C0504D"/>
                </a:solidFill>
              </a:rPr>
              <a:t>();"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&gt;&amp;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larr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;&lt;/div&gt;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About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&lt;/h1&gt;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&lt;p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&gt;…&lt;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/p&gt;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&lt;/script&gt;</a:t>
            </a:r>
          </a:p>
          <a:p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&lt;script type="text/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javascript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…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>
                <a:solidFill>
                  <a:srgbClr val="C0504D"/>
                </a:solidFill>
              </a:rPr>
              <a:t>$(window).on('</a:t>
            </a:r>
            <a:r>
              <a:rPr lang="en-US" dirty="0" err="1">
                <a:solidFill>
                  <a:srgbClr val="C0504D"/>
                </a:solidFill>
              </a:rPr>
              <a:t>hashchange</a:t>
            </a:r>
            <a:r>
              <a:rPr lang="en-US" dirty="0">
                <a:solidFill>
                  <a:srgbClr val="C0504D"/>
                </a:solidFill>
              </a:rPr>
              <a:t>', function(){</a:t>
            </a:r>
          </a:p>
          <a:p>
            <a:r>
              <a:rPr lang="en-US" dirty="0">
                <a:solidFill>
                  <a:srgbClr val="C0504D"/>
                </a:solidFill>
              </a:rPr>
              <a:t>				</a:t>
            </a:r>
            <a:r>
              <a:rPr lang="en-US" dirty="0" smtClean="0">
                <a:solidFill>
                  <a:srgbClr val="C0504D"/>
                </a:solidFill>
              </a:rPr>
              <a:t>/</a:t>
            </a:r>
            <a:r>
              <a:rPr lang="en-US" dirty="0">
                <a:solidFill>
                  <a:srgbClr val="C0504D"/>
                </a:solidFill>
              </a:rPr>
              <a:t>/ parse the hash</a:t>
            </a:r>
          </a:p>
          <a:p>
            <a:r>
              <a:rPr lang="en-US" dirty="0">
                <a:solidFill>
                  <a:srgbClr val="C0504D"/>
                </a:solidFill>
              </a:rPr>
              <a:t>				</a:t>
            </a:r>
            <a:r>
              <a:rPr lang="en-US" dirty="0" smtClean="0">
                <a:solidFill>
                  <a:srgbClr val="C0504D"/>
                </a:solidFill>
              </a:rPr>
              <a:t>/</a:t>
            </a:r>
            <a:r>
              <a:rPr lang="en-US" dirty="0">
                <a:solidFill>
                  <a:srgbClr val="C0504D"/>
                </a:solidFill>
              </a:rPr>
              <a:t>/ get appropriate </a:t>
            </a:r>
            <a:r>
              <a:rPr lang="en-US" dirty="0" smtClean="0">
                <a:solidFill>
                  <a:srgbClr val="C0504D"/>
                </a:solidFill>
              </a:rPr>
              <a:t>content</a:t>
            </a:r>
            <a:r>
              <a:rPr lang="en-US" dirty="0">
                <a:solidFill>
                  <a:srgbClr val="C0504D"/>
                </a:solidFill>
              </a:rPr>
              <a:t>	</a:t>
            </a:r>
          </a:p>
          <a:p>
            <a:r>
              <a:rPr lang="en-US" dirty="0">
                <a:solidFill>
                  <a:srgbClr val="C0504D"/>
                </a:solidFill>
              </a:rPr>
              <a:t>				// update the view</a:t>
            </a:r>
          </a:p>
          <a:p>
            <a:r>
              <a:rPr lang="en-US" dirty="0">
                <a:solidFill>
                  <a:srgbClr val="C0504D"/>
                </a:solidFill>
              </a:rPr>
              <a:t>			})</a:t>
            </a:r>
            <a:r>
              <a:rPr lang="en-US" dirty="0" smtClean="0">
                <a:solidFill>
                  <a:srgbClr val="C0504D"/>
                </a:solidFill>
              </a:rPr>
              <a:t>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…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&lt;/script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366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31825"/>
            <a:ext cx="8229600" cy="345434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</a:rPr>
              <a:t>   REQUIREMENT: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i="1" dirty="0" smtClean="0"/>
              <a:t>List of beers, list of breweries, and list of bars.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624" y="1860798"/>
            <a:ext cx="414495" cy="41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06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674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&lt;script id="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HomeView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" type="text/html"&gt;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&lt;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ul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&lt;li </a:t>
            </a:r>
            <a:r>
              <a:rPr lang="en-US" dirty="0">
                <a:solidFill>
                  <a:schemeClr val="accent2"/>
                </a:solidFill>
              </a:rPr>
              <a:t>data-</a:t>
            </a:r>
            <a:r>
              <a:rPr lang="en-US" dirty="0" err="1">
                <a:solidFill>
                  <a:schemeClr val="accent2"/>
                </a:solidFill>
              </a:rPr>
              <a:t>nav</a:t>
            </a:r>
            <a:r>
              <a:rPr lang="en-US" dirty="0">
                <a:solidFill>
                  <a:schemeClr val="accent2"/>
                </a:solidFill>
              </a:rPr>
              <a:t>="</a:t>
            </a:r>
            <a:r>
              <a:rPr lang="en-US" dirty="0" err="1">
                <a:solidFill>
                  <a:schemeClr val="accent2"/>
                </a:solidFill>
              </a:rPr>
              <a:t>BeersView</a:t>
            </a:r>
            <a:r>
              <a:rPr lang="en-US" dirty="0">
                <a:solidFill>
                  <a:schemeClr val="accent2"/>
                </a:solidFill>
              </a:rPr>
              <a:t>"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&gt;Beers&lt;/li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&gt;…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&lt;/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ul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&lt;/script&gt;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&lt;script id="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BeersView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" type="text/html"&gt;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&lt;h1&gt;&lt;div </a:t>
            </a:r>
            <a:r>
              <a:rPr lang="en-US" dirty="0">
                <a:solidFill>
                  <a:srgbClr val="C0504D"/>
                </a:solidFill>
              </a:rPr>
              <a:t>class="</a:t>
            </a:r>
            <a:r>
              <a:rPr lang="en-US" dirty="0" err="1">
                <a:solidFill>
                  <a:srgbClr val="C0504D"/>
                </a:solidFill>
              </a:rPr>
              <a:t>backArrow</a:t>
            </a:r>
            <a:r>
              <a:rPr lang="en-US" dirty="0">
                <a:solidFill>
                  <a:srgbClr val="C0504D"/>
                </a:solidFill>
              </a:rPr>
              <a:t>"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&gt;&amp;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larr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;&lt;/div&gt;Beers&lt;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/h1&gt;…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&lt;/script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&lt;script id="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BreweriesView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" type="text/html”&gt;…&lt;/script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&lt;script id="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BarsView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" type="text/html”&gt;…&lt;/script&gt;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&lt;script type="text/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javascript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"&gt;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…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$(window).on('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hashchange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function(){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	…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rgbClr val="C0504D"/>
                </a:solidFill>
              </a:rPr>
              <a:t>view.on</a:t>
            </a:r>
            <a:r>
              <a:rPr lang="en-US" dirty="0">
                <a:solidFill>
                  <a:srgbClr val="C0504D"/>
                </a:solidFill>
              </a:rPr>
              <a:t>('click', '[data-</a:t>
            </a:r>
            <a:r>
              <a:rPr lang="en-US" dirty="0" err="1">
                <a:solidFill>
                  <a:srgbClr val="C0504D"/>
                </a:solidFill>
              </a:rPr>
              <a:t>nav</a:t>
            </a:r>
            <a:r>
              <a:rPr lang="en-US" dirty="0">
                <a:solidFill>
                  <a:srgbClr val="C0504D"/>
                </a:solidFill>
              </a:rPr>
              <a:t>]', function(){</a:t>
            </a:r>
          </a:p>
          <a:p>
            <a:r>
              <a:rPr lang="en-US" dirty="0">
                <a:solidFill>
                  <a:srgbClr val="C0504D"/>
                </a:solidFill>
              </a:rPr>
              <a:t>					</a:t>
            </a:r>
            <a:r>
              <a:rPr lang="en-US" dirty="0" err="1">
                <a:solidFill>
                  <a:srgbClr val="C0504D"/>
                </a:solidFill>
              </a:rPr>
              <a:t>window.location.hash</a:t>
            </a:r>
            <a:r>
              <a:rPr lang="en-US" dirty="0">
                <a:solidFill>
                  <a:srgbClr val="C0504D"/>
                </a:solidFill>
              </a:rPr>
              <a:t> = $(this).data('</a:t>
            </a:r>
            <a:r>
              <a:rPr lang="en-US" dirty="0" err="1">
                <a:solidFill>
                  <a:srgbClr val="C0504D"/>
                </a:solidFill>
              </a:rPr>
              <a:t>nav</a:t>
            </a:r>
            <a:r>
              <a:rPr lang="en-US" dirty="0">
                <a:solidFill>
                  <a:srgbClr val="C0504D"/>
                </a:solidFill>
              </a:rPr>
              <a:t>');		</a:t>
            </a:r>
          </a:p>
          <a:p>
            <a:r>
              <a:rPr lang="en-US" dirty="0">
                <a:solidFill>
                  <a:srgbClr val="C0504D"/>
                </a:solidFill>
              </a:rPr>
              <a:t>				})</a:t>
            </a:r>
          </a:p>
          <a:p>
            <a:endParaRPr lang="en-US" dirty="0">
              <a:solidFill>
                <a:srgbClr val="C0504D"/>
              </a:solidFill>
            </a:endParaRPr>
          </a:p>
          <a:p>
            <a:r>
              <a:rPr lang="en-US" dirty="0">
                <a:solidFill>
                  <a:srgbClr val="C0504D"/>
                </a:solidFill>
              </a:rPr>
              <a:t>				$('.</a:t>
            </a:r>
            <a:r>
              <a:rPr lang="en-US" dirty="0" err="1">
                <a:solidFill>
                  <a:srgbClr val="C0504D"/>
                </a:solidFill>
              </a:rPr>
              <a:t>backArrow</a:t>
            </a:r>
            <a:r>
              <a:rPr lang="en-US" dirty="0">
                <a:solidFill>
                  <a:srgbClr val="C0504D"/>
                </a:solidFill>
              </a:rPr>
              <a:t>').on('click', function(){</a:t>
            </a:r>
          </a:p>
          <a:p>
            <a:r>
              <a:rPr lang="en-US" dirty="0">
                <a:solidFill>
                  <a:srgbClr val="C0504D"/>
                </a:solidFill>
              </a:rPr>
              <a:t>					</a:t>
            </a:r>
            <a:r>
              <a:rPr lang="en-US" dirty="0" err="1">
                <a:solidFill>
                  <a:srgbClr val="C0504D"/>
                </a:solidFill>
              </a:rPr>
              <a:t>window.history.back</a:t>
            </a:r>
            <a:r>
              <a:rPr lang="en-US" dirty="0">
                <a:solidFill>
                  <a:srgbClr val="C0504D"/>
                </a:solidFill>
              </a:rPr>
              <a:t>();</a:t>
            </a:r>
          </a:p>
          <a:p>
            <a:r>
              <a:rPr lang="en-US" dirty="0">
                <a:solidFill>
                  <a:srgbClr val="C0504D"/>
                </a:solidFill>
              </a:rPr>
              <a:t>				})</a:t>
            </a:r>
            <a:r>
              <a:rPr lang="en-US" dirty="0" smtClean="0">
                <a:solidFill>
                  <a:srgbClr val="C0504D"/>
                </a:solidFill>
              </a:rPr>
              <a:t>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})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…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850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31825"/>
            <a:ext cx="8229600" cy="345434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</a:rPr>
              <a:t>   REQUIREMENT: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i="1" dirty="0" smtClean="0"/>
              <a:t>Bars can be expanded to show contact info.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624" y="1860798"/>
            <a:ext cx="414495" cy="41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784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77256" y="1"/>
            <a:ext cx="7866743" cy="6858000"/>
          </a:xfrm>
        </p:spPr>
        <p:txBody>
          <a:bodyPr>
            <a:normAutofit/>
          </a:bodyPr>
          <a:lstStyle/>
          <a:p>
            <a:pPr algn="l"/>
            <a:r>
              <a:rPr lang="en-US" sz="4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foo = {};</a:t>
            </a:r>
            <a:b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foo.cow</a:t>
            </a: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‘moo’;</a:t>
            </a:r>
            <a:b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40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4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foo[‘cow’] === </a:t>
            </a:r>
            <a:r>
              <a:rPr lang="en-US" sz="40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foo.cow</a:t>
            </a:r>
            <a:r>
              <a:rPr lang="en-US" sz="4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4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4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296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8278" y="1145352"/>
            <a:ext cx="42545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243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6463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&lt;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script type="text/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javascript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$(function() 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var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viewContainer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= $('#view-container'),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>
                <a:solidFill>
                  <a:srgbClr val="C0504D"/>
                </a:solidFill>
              </a:rPr>
              <a:t>views = {};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err="1">
                <a:solidFill>
                  <a:srgbClr val="C0504D"/>
                </a:solidFill>
              </a:rPr>
              <a:t>views.BarsView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= function(){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… 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smtClean="0">
                <a:solidFill>
                  <a:srgbClr val="C0504D"/>
                </a:solidFill>
              </a:rPr>
              <a:t>return </a:t>
            </a:r>
            <a:r>
              <a:rPr lang="en-US" dirty="0">
                <a:solidFill>
                  <a:srgbClr val="C0504D"/>
                </a:solidFill>
              </a:rPr>
              <a:t>view;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};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$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(window).on('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hashchange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>
                <a:solidFill>
                  <a:srgbClr val="C0504D"/>
                </a:solidFill>
              </a:rPr>
              <a:t>if (views[hash] !== undefined) {</a:t>
            </a:r>
          </a:p>
          <a:p>
            <a:r>
              <a:rPr lang="en-US" dirty="0">
                <a:solidFill>
                  <a:srgbClr val="C0504D"/>
                </a:solidFill>
              </a:rPr>
              <a:t>					view = views[hash]();</a:t>
            </a:r>
          </a:p>
          <a:p>
            <a:r>
              <a:rPr lang="en-US" dirty="0">
                <a:solidFill>
                  <a:srgbClr val="C0504D"/>
                </a:solidFill>
              </a:rPr>
              <a:t>				} else {</a:t>
            </a:r>
          </a:p>
          <a:p>
            <a:r>
              <a:rPr lang="en-US" dirty="0">
                <a:solidFill>
                  <a:srgbClr val="C0504D"/>
                </a:solidFill>
              </a:rPr>
              <a:t>					view =	$('&lt;div/&gt;').append($('#' + hash).html());</a:t>
            </a:r>
          </a:p>
          <a:p>
            <a:r>
              <a:rPr lang="en-US" dirty="0">
                <a:solidFill>
                  <a:srgbClr val="C0504D"/>
                </a:solidFill>
              </a:rPr>
              <a:t>				}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viewContainer.html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(view);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…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}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&lt;/script&gt;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88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REFACTOR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196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IIFE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67801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IIFE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0" y="3886200"/>
            <a:ext cx="9144000" cy="1752600"/>
          </a:xfrm>
        </p:spPr>
        <p:txBody>
          <a:bodyPr/>
          <a:lstStyle/>
          <a:p>
            <a:r>
              <a:rPr lang="en-US" dirty="0" smtClean="0"/>
              <a:t>Immediately Invoked Function Expression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219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latin typeface="Courier"/>
                <a:cs typeface="Courier"/>
              </a:rPr>
              <a:t>var</a:t>
            </a:r>
            <a:r>
              <a:rPr lang="en-US" sz="4000" dirty="0" smtClean="0">
                <a:latin typeface="Courier"/>
                <a:cs typeface="Courier"/>
              </a:rPr>
              <a:t> foo = </a:t>
            </a:r>
            <a:r>
              <a:rPr lang="en-US" sz="4000" dirty="0" smtClean="0">
                <a:solidFill>
                  <a:srgbClr val="9BBB59"/>
                </a:solidFill>
                <a:latin typeface="Courier"/>
                <a:cs typeface="Courier"/>
              </a:rPr>
              <a:t>(</a:t>
            </a:r>
            <a:r>
              <a:rPr lang="en-US" sz="4000" dirty="0" smtClean="0">
                <a:latin typeface="Courier"/>
                <a:cs typeface="Courier"/>
              </a:rPr>
              <a:t>function(){}</a:t>
            </a:r>
            <a:r>
              <a:rPr lang="en-US" sz="4000" dirty="0" smtClean="0">
                <a:solidFill>
                  <a:schemeClr val="accent1"/>
                </a:solidFill>
                <a:latin typeface="Courier"/>
                <a:cs typeface="Courier"/>
              </a:rPr>
              <a:t>()</a:t>
            </a:r>
            <a:r>
              <a:rPr lang="en-US" sz="4000" dirty="0" smtClean="0">
                <a:solidFill>
                  <a:schemeClr val="accent3"/>
                </a:solidFill>
                <a:latin typeface="Courier"/>
                <a:cs typeface="Courier"/>
              </a:rPr>
              <a:t>)</a:t>
            </a:r>
            <a:r>
              <a:rPr lang="en-US" sz="4000" dirty="0" smtClean="0">
                <a:latin typeface="Courier"/>
                <a:cs typeface="Courier"/>
              </a:rPr>
              <a:t>;</a:t>
            </a:r>
            <a:endParaRPr lang="en-US" sz="4000" dirty="0">
              <a:latin typeface="Courier"/>
              <a:cs typeface="Courier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351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Revealing Module Pattern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6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1511" y="1"/>
            <a:ext cx="7662488" cy="6858000"/>
          </a:xfrm>
        </p:spPr>
        <p:txBody>
          <a:bodyPr>
            <a:noAutofit/>
          </a:bodyPr>
          <a:lstStyle/>
          <a:p>
            <a:pPr algn="l"/>
            <a:r>
              <a:rPr lang="en-US" sz="2800" dirty="0" err="1" smtClean="0">
                <a:latin typeface="Courier New"/>
                <a:cs typeface="Courier New"/>
              </a:rPr>
              <a:t>var</a:t>
            </a:r>
            <a:r>
              <a:rPr lang="en-US" sz="2800" dirty="0" smtClean="0">
                <a:latin typeface="Courier New"/>
                <a:cs typeface="Courier New"/>
              </a:rPr>
              <a:t> </a:t>
            </a:r>
            <a:r>
              <a:rPr lang="en-US" sz="2800" dirty="0" err="1" smtClean="0">
                <a:latin typeface="Courier New"/>
                <a:cs typeface="Courier New"/>
              </a:rPr>
              <a:t>sillyAdder</a:t>
            </a:r>
            <a:r>
              <a:rPr lang="en-US" sz="2800" dirty="0" smtClean="0">
                <a:latin typeface="Courier New"/>
                <a:cs typeface="Courier New"/>
              </a:rPr>
              <a:t> = (function(){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 smtClean="0">
                <a:latin typeface="Courier New"/>
                <a:cs typeface="Courier New"/>
              </a:rPr>
              <a:t>	</a:t>
            </a:r>
            <a:r>
              <a:rPr lang="en-US" sz="2800" dirty="0" err="1" smtClean="0">
                <a:latin typeface="Courier New"/>
                <a:cs typeface="Courier New"/>
              </a:rPr>
              <a:t>var</a:t>
            </a:r>
            <a:r>
              <a:rPr lang="en-US" sz="2800" dirty="0" smtClean="0">
                <a:latin typeface="Courier New"/>
                <a:cs typeface="Courier New"/>
              </a:rPr>
              <a:t> x = 123;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 smtClean="0">
                <a:latin typeface="Courier New"/>
                <a:cs typeface="Courier New"/>
              </a:rPr>
              <a:t/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>
                <a:latin typeface="Courier New"/>
                <a:cs typeface="Courier New"/>
              </a:rPr>
              <a:t>	</a:t>
            </a:r>
            <a:r>
              <a:rPr lang="en-US" sz="2800" dirty="0" smtClean="0">
                <a:latin typeface="Courier New"/>
                <a:cs typeface="Courier New"/>
              </a:rPr>
              <a:t>function add(a, b) { 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>
                <a:latin typeface="Courier New"/>
                <a:cs typeface="Courier New"/>
              </a:rPr>
              <a:t>	</a:t>
            </a:r>
            <a:r>
              <a:rPr lang="en-US" sz="2800" dirty="0" smtClean="0">
                <a:latin typeface="Courier New"/>
                <a:cs typeface="Courier New"/>
              </a:rPr>
              <a:t>	return helper(a, b);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>
                <a:latin typeface="Courier New"/>
                <a:cs typeface="Courier New"/>
              </a:rPr>
              <a:t>	</a:t>
            </a:r>
            <a:r>
              <a:rPr lang="en-US" sz="2800" dirty="0" smtClean="0">
                <a:latin typeface="Courier New"/>
                <a:cs typeface="Courier New"/>
              </a:rPr>
              <a:t>}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>
                <a:latin typeface="Courier New"/>
                <a:cs typeface="Courier New"/>
              </a:rPr>
              <a:t/>
            </a:r>
            <a:br>
              <a:rPr lang="en-US" sz="2800" dirty="0">
                <a:latin typeface="Courier New"/>
                <a:cs typeface="Courier New"/>
              </a:rPr>
            </a:br>
            <a:r>
              <a:rPr lang="en-US" sz="2800" dirty="0" smtClean="0">
                <a:latin typeface="Courier New"/>
                <a:cs typeface="Courier New"/>
              </a:rPr>
              <a:t>	function helper(a, b) {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>
                <a:latin typeface="Courier New"/>
                <a:cs typeface="Courier New"/>
              </a:rPr>
              <a:t>	</a:t>
            </a:r>
            <a:r>
              <a:rPr lang="en-US" sz="2800" dirty="0" smtClean="0">
                <a:latin typeface="Courier New"/>
                <a:cs typeface="Courier New"/>
              </a:rPr>
              <a:t>	return a + b + x;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 smtClean="0">
                <a:latin typeface="Courier New"/>
                <a:cs typeface="Courier New"/>
              </a:rPr>
              <a:t>	}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>
                <a:latin typeface="Courier New"/>
                <a:cs typeface="Courier New"/>
              </a:rPr>
              <a:t/>
            </a:r>
            <a:br>
              <a:rPr lang="en-US" sz="2800" dirty="0">
                <a:latin typeface="Courier New"/>
                <a:cs typeface="Courier New"/>
              </a:rPr>
            </a:br>
            <a:r>
              <a:rPr lang="en-US" sz="2800" dirty="0" smtClean="0">
                <a:latin typeface="Courier New"/>
                <a:cs typeface="Courier New"/>
              </a:rPr>
              <a:t>	return {	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>
                <a:latin typeface="Courier New"/>
                <a:cs typeface="Courier New"/>
              </a:rPr>
              <a:t>		</a:t>
            </a:r>
            <a:r>
              <a:rPr lang="en-US" sz="2800" dirty="0" smtClean="0">
                <a:latin typeface="Courier New"/>
                <a:cs typeface="Courier New"/>
              </a:rPr>
              <a:t>Add: add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 smtClean="0">
                <a:latin typeface="Courier New"/>
                <a:cs typeface="Courier New"/>
              </a:rPr>
              <a:t>	};</a:t>
            </a:r>
            <a:br>
              <a:rPr lang="en-US" sz="2800" dirty="0" smtClean="0">
                <a:latin typeface="Courier New"/>
                <a:cs typeface="Courier New"/>
              </a:rPr>
            </a:br>
            <a:r>
              <a:rPr lang="en-US" sz="2800" dirty="0" smtClean="0">
                <a:latin typeface="Courier New"/>
                <a:cs typeface="Courier New"/>
              </a:rPr>
              <a:t>}());</a:t>
            </a:r>
            <a:endParaRPr lang="en-US" sz="2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37979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3999" cy="5638425"/>
          </a:xfrm>
        </p:spPr>
        <p:txBody>
          <a:bodyPr>
            <a:noAutofit/>
          </a:bodyPr>
          <a:lstStyle/>
          <a:p>
            <a:r>
              <a:rPr lang="en-US" sz="2800" dirty="0" err="1" smtClean="0">
                <a:latin typeface="Courier New"/>
                <a:cs typeface="Courier New"/>
              </a:rPr>
              <a:t>sillyAdder.Add</a:t>
            </a:r>
            <a:r>
              <a:rPr lang="en-US" sz="2800" dirty="0" smtClean="0">
                <a:latin typeface="Courier New"/>
                <a:cs typeface="Courier New"/>
              </a:rPr>
              <a:t>(1, 2);</a:t>
            </a:r>
            <a:endParaRPr lang="en-US" sz="28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59692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674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&lt;script type="text/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javascript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 err="1">
                <a:solidFill>
                  <a:srgbClr val="C0504D"/>
                </a:solidFill>
              </a:rPr>
              <a:t>var</a:t>
            </a:r>
            <a:r>
              <a:rPr lang="en-US" dirty="0">
                <a:solidFill>
                  <a:srgbClr val="C0504D"/>
                </a:solidFill>
              </a:rPr>
              <a:t> mobile = (function() {</a:t>
            </a:r>
          </a:p>
          <a:p>
            <a:endParaRPr lang="en-US" dirty="0">
              <a:solidFill>
                <a:srgbClr val="C0504D"/>
              </a:solidFill>
            </a:endParaRPr>
          </a:p>
          <a:p>
            <a:r>
              <a:rPr lang="en-US" dirty="0">
                <a:solidFill>
                  <a:srgbClr val="C0504D"/>
                </a:solidFill>
              </a:rPr>
              <a:t>			function </a:t>
            </a:r>
            <a:r>
              <a:rPr lang="en-US" dirty="0" err="1">
                <a:solidFill>
                  <a:srgbClr val="C0504D"/>
                </a:solidFill>
              </a:rPr>
              <a:t>renderView</a:t>
            </a:r>
            <a:r>
              <a:rPr lang="en-US" dirty="0">
                <a:solidFill>
                  <a:srgbClr val="C0504D"/>
                </a:solidFill>
              </a:rPr>
              <a:t>(</a:t>
            </a:r>
            <a:r>
              <a:rPr lang="en-US" dirty="0" err="1">
                <a:solidFill>
                  <a:srgbClr val="C0504D"/>
                </a:solidFill>
              </a:rPr>
              <a:t>viewName</a:t>
            </a:r>
            <a:r>
              <a:rPr lang="en-US" dirty="0">
                <a:solidFill>
                  <a:srgbClr val="C0504D"/>
                </a:solidFill>
              </a:rPr>
              <a:t>)</a:t>
            </a:r>
            <a:r>
              <a:rPr lang="en-US" dirty="0" smtClean="0">
                <a:solidFill>
                  <a:srgbClr val="C0504D"/>
                </a:solidFill>
              </a:rPr>
              <a:t>{</a:t>
            </a:r>
            <a:r>
              <a:rPr lang="en-US" dirty="0">
                <a:solidFill>
                  <a:srgbClr val="C0504D"/>
                </a:solidFill>
              </a:rPr>
              <a:t>	</a:t>
            </a:r>
            <a:r>
              <a:rPr lang="en-US" dirty="0" smtClean="0">
                <a:solidFill>
                  <a:srgbClr val="C0504D"/>
                </a:solidFill>
              </a:rPr>
              <a:t>… }</a:t>
            </a:r>
          </a:p>
          <a:p>
            <a:r>
              <a:rPr lang="en-US" dirty="0">
                <a:solidFill>
                  <a:srgbClr val="C0504D"/>
                </a:solidFill>
              </a:rPr>
              <a:t>	</a:t>
            </a:r>
            <a:r>
              <a:rPr lang="en-US" dirty="0" smtClean="0">
                <a:solidFill>
                  <a:srgbClr val="C0504D"/>
                </a:solidFill>
              </a:rPr>
              <a:t>		function </a:t>
            </a:r>
            <a:r>
              <a:rPr lang="en-US" dirty="0" err="1">
                <a:solidFill>
                  <a:srgbClr val="C0504D"/>
                </a:solidFill>
              </a:rPr>
              <a:t>addView</a:t>
            </a:r>
            <a:r>
              <a:rPr lang="en-US" dirty="0">
                <a:solidFill>
                  <a:srgbClr val="C0504D"/>
                </a:solidFill>
              </a:rPr>
              <a:t>(name, </a:t>
            </a:r>
            <a:r>
              <a:rPr lang="en-US" dirty="0" err="1">
                <a:solidFill>
                  <a:srgbClr val="C0504D"/>
                </a:solidFill>
              </a:rPr>
              <a:t>renderFcn</a:t>
            </a:r>
            <a:r>
              <a:rPr lang="en-US" dirty="0">
                <a:solidFill>
                  <a:srgbClr val="C0504D"/>
                </a:solidFill>
              </a:rPr>
              <a:t>)</a:t>
            </a:r>
            <a:r>
              <a:rPr lang="en-US" dirty="0" smtClean="0">
                <a:solidFill>
                  <a:srgbClr val="C0504D"/>
                </a:solidFill>
              </a:rPr>
              <a:t>{…}</a:t>
            </a:r>
            <a:r>
              <a:rPr lang="en-US" dirty="0">
                <a:solidFill>
                  <a:srgbClr val="C0504D"/>
                </a:solidFill>
              </a:rPr>
              <a:t>;</a:t>
            </a:r>
          </a:p>
          <a:p>
            <a:r>
              <a:rPr lang="en-US" dirty="0">
                <a:solidFill>
                  <a:srgbClr val="C0504D"/>
                </a:solidFill>
              </a:rPr>
              <a:t>			function navigate(name)</a:t>
            </a:r>
            <a:r>
              <a:rPr lang="en-US" dirty="0" smtClean="0">
                <a:solidFill>
                  <a:srgbClr val="C0504D"/>
                </a:solidFill>
              </a:rPr>
              <a:t>{…}</a:t>
            </a:r>
          </a:p>
          <a:p>
            <a:r>
              <a:rPr lang="en-US" dirty="0">
                <a:solidFill>
                  <a:srgbClr val="C0504D"/>
                </a:solidFill>
              </a:rPr>
              <a:t>			</a:t>
            </a:r>
            <a:endParaRPr lang="en-US" dirty="0" smtClean="0">
              <a:solidFill>
                <a:srgbClr val="C0504D"/>
              </a:solidFill>
            </a:endParaRPr>
          </a:p>
          <a:p>
            <a:r>
              <a:rPr lang="en-US" dirty="0" smtClean="0">
                <a:solidFill>
                  <a:srgbClr val="C0504D"/>
                </a:solidFill>
              </a:rPr>
              <a:t>			return </a:t>
            </a:r>
            <a:r>
              <a:rPr lang="en-US" dirty="0">
                <a:solidFill>
                  <a:srgbClr val="C0504D"/>
                </a:solidFill>
              </a:rPr>
              <a:t>{</a:t>
            </a:r>
          </a:p>
          <a:p>
            <a:r>
              <a:rPr lang="en-US" dirty="0">
                <a:solidFill>
                  <a:srgbClr val="C0504D"/>
                </a:solidFill>
              </a:rPr>
              <a:t>				View: </a:t>
            </a:r>
            <a:r>
              <a:rPr lang="en-US" dirty="0" err="1">
                <a:solidFill>
                  <a:srgbClr val="C0504D"/>
                </a:solidFill>
              </a:rPr>
              <a:t>addView</a:t>
            </a:r>
            <a:r>
              <a:rPr lang="en-US" dirty="0">
                <a:solidFill>
                  <a:srgbClr val="C0504D"/>
                </a:solidFill>
              </a:rPr>
              <a:t>,</a:t>
            </a:r>
          </a:p>
          <a:p>
            <a:r>
              <a:rPr lang="en-US" dirty="0">
                <a:solidFill>
                  <a:srgbClr val="C0504D"/>
                </a:solidFill>
              </a:rPr>
              <a:t>				Navigate: navigate</a:t>
            </a:r>
          </a:p>
          <a:p>
            <a:r>
              <a:rPr lang="en-US" dirty="0">
                <a:solidFill>
                  <a:srgbClr val="C0504D"/>
                </a:solidFill>
              </a:rPr>
              <a:t>			};</a:t>
            </a:r>
          </a:p>
          <a:p>
            <a:r>
              <a:rPr lang="en-US" dirty="0">
                <a:solidFill>
                  <a:srgbClr val="C0504D"/>
                </a:solidFill>
              </a:rPr>
              <a:t>		}())</a:t>
            </a:r>
            <a:r>
              <a:rPr lang="en-US" dirty="0" smtClean="0">
                <a:solidFill>
                  <a:srgbClr val="C0504D"/>
                </a:solidFill>
              </a:rPr>
              <a:t>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&lt;/script&gt;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&lt;script type="text/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javascript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”&gt;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 err="1" smtClean="0">
                <a:solidFill>
                  <a:srgbClr val="C0504D"/>
                </a:solidFill>
              </a:rPr>
              <a:t>mobile.View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BarsView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function()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{…}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$(function()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err="1">
                <a:solidFill>
                  <a:srgbClr val="C0504D"/>
                </a:solidFill>
              </a:rPr>
              <a:t>mobile.Navigate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HomeView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})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&lt;/script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326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31825"/>
            <a:ext cx="8229600" cy="345434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</a:rPr>
              <a:t>   REQUIREMENT: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i="1" dirty="0" smtClean="0"/>
              <a:t>Beer list should show the user’s favorite beers.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624" y="1860798"/>
            <a:ext cx="414495" cy="41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88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Courier New"/>
                <a:cs typeface="Courier New"/>
              </a:rPr>
              <a:t>&lt;script type="text/</a:t>
            </a:r>
            <a:r>
              <a:rPr lang="en-US" sz="1800" dirty="0" err="1" smtClean="0">
                <a:latin typeface="Courier New"/>
                <a:cs typeface="Courier New"/>
              </a:rPr>
              <a:t>javascript</a:t>
            </a:r>
            <a:r>
              <a:rPr lang="en-US" sz="2000" dirty="0">
                <a:latin typeface="Courier New"/>
                <a:cs typeface="Courier New"/>
              </a:rPr>
              <a:t>" </a:t>
            </a:r>
            <a:r>
              <a:rPr lang="en-US" sz="2000" dirty="0" err="1">
                <a:latin typeface="Courier New"/>
                <a:cs typeface="Courier New"/>
              </a:rPr>
              <a:t>src</a:t>
            </a:r>
            <a:r>
              <a:rPr lang="en-US" sz="2000" dirty="0" smtClean="0">
                <a:latin typeface="Courier New"/>
                <a:cs typeface="Courier New"/>
              </a:rPr>
              <a:t>=“[noun].</a:t>
            </a:r>
            <a:r>
              <a:rPr lang="en-US" sz="2000" dirty="0" err="1" smtClean="0">
                <a:latin typeface="Courier New"/>
                <a:cs typeface="Courier New"/>
              </a:rPr>
              <a:t>js</a:t>
            </a:r>
            <a:r>
              <a:rPr lang="en-US" sz="2000" dirty="0">
                <a:latin typeface="Courier New"/>
                <a:cs typeface="Courier New"/>
              </a:rPr>
              <a:t>"&gt;&lt;/script&gt;</a:t>
            </a:r>
          </a:p>
        </p:txBody>
      </p:sp>
    </p:spTree>
    <p:extLst>
      <p:ext uri="{BB962C8B-B14F-4D97-AF65-F5344CB8AC3E}">
        <p14:creationId xmlns:p14="http://schemas.microsoft.com/office/powerpoint/2010/main" val="1638687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674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&lt;script id="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BeersView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 type="text/html"&gt;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&lt;h1&gt;&lt;div class="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backArrow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"&gt;&amp;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larr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;&lt;/div&gt;Beers&lt;/h1&gt;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>
                <a:solidFill>
                  <a:srgbClr val="C0504D"/>
                </a:solidFill>
              </a:rPr>
              <a:t>&lt;p&gt;{{count}} beers logged&lt;/p&gt;</a:t>
            </a:r>
          </a:p>
          <a:p>
            <a:r>
              <a:rPr lang="en-US" dirty="0">
                <a:solidFill>
                  <a:srgbClr val="C0504D"/>
                </a:solidFill>
              </a:rPr>
              <a:t>		&lt;</a:t>
            </a:r>
            <a:r>
              <a:rPr lang="en-US" dirty="0" err="1">
                <a:solidFill>
                  <a:srgbClr val="C0504D"/>
                </a:solidFill>
              </a:rPr>
              <a:t>ul</a:t>
            </a:r>
            <a:r>
              <a:rPr lang="en-US" dirty="0">
                <a:solidFill>
                  <a:srgbClr val="C0504D"/>
                </a:solidFill>
              </a:rPr>
              <a:t>&gt;</a:t>
            </a:r>
          </a:p>
          <a:p>
            <a:r>
              <a:rPr lang="en-US" dirty="0">
                <a:solidFill>
                  <a:srgbClr val="C0504D"/>
                </a:solidFill>
              </a:rPr>
              <a:t>			{{#each beers}}</a:t>
            </a:r>
          </a:p>
          <a:p>
            <a:r>
              <a:rPr lang="en-US" dirty="0">
                <a:solidFill>
                  <a:srgbClr val="C0504D"/>
                </a:solidFill>
              </a:rPr>
              <a:t>				&lt;li&gt;{{Name}} &lt;weak&gt;{{Rating}} out of 5&lt;/weak&gt;&lt;/li&gt;</a:t>
            </a:r>
          </a:p>
          <a:p>
            <a:r>
              <a:rPr lang="en-US" dirty="0">
                <a:solidFill>
                  <a:srgbClr val="C0504D"/>
                </a:solidFill>
              </a:rPr>
              <a:t>			{{/each}}</a:t>
            </a:r>
          </a:p>
          <a:p>
            <a:r>
              <a:rPr lang="en-US" dirty="0">
                <a:solidFill>
                  <a:srgbClr val="C0504D"/>
                </a:solidFill>
              </a:rPr>
              <a:t>		&lt;/</a:t>
            </a:r>
            <a:r>
              <a:rPr lang="en-US" dirty="0" err="1">
                <a:solidFill>
                  <a:srgbClr val="C0504D"/>
                </a:solidFill>
              </a:rPr>
              <a:t>ul</a:t>
            </a:r>
            <a:r>
              <a:rPr lang="en-US" dirty="0">
                <a:solidFill>
                  <a:srgbClr val="C0504D"/>
                </a:solidFill>
              </a:rPr>
              <a:t>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&lt;/script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&gt;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&lt;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script type="text/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javascript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src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="</a:t>
            </a:r>
            <a:r>
              <a:rPr lang="en-US" dirty="0" err="1">
                <a:solidFill>
                  <a:srgbClr val="C0504D"/>
                </a:solidFill>
              </a:rPr>
              <a:t>handelbars.js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"&gt;&lt;/script&gt;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mobile.View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BeersView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var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view = $('&lt;div/&gt;'),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template =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Handlebars.compile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($('#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BeersView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').html());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>
                <a:solidFill>
                  <a:srgbClr val="C0504D"/>
                </a:solidFill>
              </a:rPr>
              <a:t>$.</a:t>
            </a:r>
            <a:r>
              <a:rPr lang="en-US" dirty="0" err="1">
                <a:solidFill>
                  <a:srgbClr val="C0504D"/>
                </a:solidFill>
              </a:rPr>
              <a:t>getJSON</a:t>
            </a:r>
            <a:r>
              <a:rPr lang="en-US" dirty="0">
                <a:solidFill>
                  <a:srgbClr val="C0504D"/>
                </a:solidFill>
              </a:rPr>
              <a:t>('</a:t>
            </a:r>
            <a:r>
              <a:rPr lang="en-US" dirty="0" err="1">
                <a:solidFill>
                  <a:srgbClr val="C0504D"/>
                </a:solidFill>
              </a:rPr>
              <a:t>beers.json</a:t>
            </a:r>
            <a:r>
              <a:rPr lang="en-US" dirty="0">
                <a:solidFill>
                  <a:srgbClr val="C0504D"/>
                </a:solidFill>
              </a:rPr>
              <a:t>', function(beers){</a:t>
            </a:r>
          </a:p>
          <a:p>
            <a:r>
              <a:rPr lang="en-US" dirty="0">
                <a:solidFill>
                  <a:srgbClr val="C0504D"/>
                </a:solidFill>
              </a:rPr>
              <a:t>				</a:t>
            </a:r>
            <a:r>
              <a:rPr lang="en-US" dirty="0" err="1">
                <a:solidFill>
                  <a:srgbClr val="C0504D"/>
                </a:solidFill>
              </a:rPr>
              <a:t>var</a:t>
            </a:r>
            <a:r>
              <a:rPr lang="en-US" dirty="0">
                <a:solidFill>
                  <a:srgbClr val="C0504D"/>
                </a:solidFill>
              </a:rPr>
              <a:t> </a:t>
            </a:r>
            <a:r>
              <a:rPr lang="en-US" dirty="0" err="1">
                <a:solidFill>
                  <a:srgbClr val="C0504D"/>
                </a:solidFill>
              </a:rPr>
              <a:t>viewModel</a:t>
            </a:r>
            <a:r>
              <a:rPr lang="en-US" dirty="0">
                <a:solidFill>
                  <a:srgbClr val="C0504D"/>
                </a:solidFill>
              </a:rPr>
              <a:t> = {</a:t>
            </a:r>
          </a:p>
          <a:p>
            <a:r>
              <a:rPr lang="en-US" dirty="0">
                <a:solidFill>
                  <a:srgbClr val="C0504D"/>
                </a:solidFill>
              </a:rPr>
              <a:t>					count: </a:t>
            </a:r>
            <a:r>
              <a:rPr lang="en-US" dirty="0" err="1">
                <a:solidFill>
                  <a:srgbClr val="C0504D"/>
                </a:solidFill>
              </a:rPr>
              <a:t>beers.length</a:t>
            </a:r>
            <a:r>
              <a:rPr lang="en-US" dirty="0">
                <a:solidFill>
                  <a:srgbClr val="C0504D"/>
                </a:solidFill>
              </a:rPr>
              <a:t>,</a:t>
            </a:r>
          </a:p>
          <a:p>
            <a:r>
              <a:rPr lang="en-US" dirty="0">
                <a:solidFill>
                  <a:srgbClr val="C0504D"/>
                </a:solidFill>
              </a:rPr>
              <a:t>					beers: beers</a:t>
            </a:r>
          </a:p>
          <a:p>
            <a:r>
              <a:rPr lang="en-US" dirty="0">
                <a:solidFill>
                  <a:srgbClr val="C0504D"/>
                </a:solidFill>
              </a:rPr>
              <a:t>				}</a:t>
            </a:r>
            <a:r>
              <a:rPr lang="en-US" dirty="0" smtClean="0">
                <a:solidFill>
                  <a:srgbClr val="C0504D"/>
                </a:solidFill>
              </a:rPr>
              <a:t>;</a:t>
            </a:r>
            <a:endParaRPr lang="en-US" dirty="0">
              <a:solidFill>
                <a:srgbClr val="C0504D"/>
              </a:solidFill>
            </a:endParaRPr>
          </a:p>
          <a:p>
            <a:r>
              <a:rPr lang="en-US" dirty="0">
                <a:solidFill>
                  <a:srgbClr val="C0504D"/>
                </a:solidFill>
              </a:rPr>
              <a:t>				</a:t>
            </a:r>
            <a:r>
              <a:rPr lang="en-US" dirty="0" err="1">
                <a:solidFill>
                  <a:srgbClr val="C0504D"/>
                </a:solidFill>
              </a:rPr>
              <a:t>var</a:t>
            </a:r>
            <a:r>
              <a:rPr lang="en-US" dirty="0">
                <a:solidFill>
                  <a:srgbClr val="C0504D"/>
                </a:solidFill>
              </a:rPr>
              <a:t> </a:t>
            </a:r>
            <a:r>
              <a:rPr lang="en-US" dirty="0" err="1">
                <a:solidFill>
                  <a:srgbClr val="C0504D"/>
                </a:solidFill>
              </a:rPr>
              <a:t>beerList</a:t>
            </a:r>
            <a:r>
              <a:rPr lang="en-US" dirty="0">
                <a:solidFill>
                  <a:srgbClr val="C0504D"/>
                </a:solidFill>
              </a:rPr>
              <a:t> = template(</a:t>
            </a:r>
            <a:r>
              <a:rPr lang="en-US" dirty="0" err="1">
                <a:solidFill>
                  <a:srgbClr val="C0504D"/>
                </a:solidFill>
              </a:rPr>
              <a:t>viewModel</a:t>
            </a:r>
            <a:r>
              <a:rPr lang="en-US" dirty="0">
                <a:solidFill>
                  <a:srgbClr val="C0504D"/>
                </a:solidFill>
              </a:rPr>
              <a:t>);</a:t>
            </a:r>
          </a:p>
          <a:p>
            <a:r>
              <a:rPr lang="en-US" dirty="0" smtClean="0">
                <a:solidFill>
                  <a:srgbClr val="C0504D"/>
                </a:solidFill>
              </a:rPr>
              <a:t>		</a:t>
            </a:r>
            <a:r>
              <a:rPr lang="en-US" dirty="0">
                <a:solidFill>
                  <a:srgbClr val="C0504D"/>
                </a:solidFill>
              </a:rPr>
              <a:t>		</a:t>
            </a:r>
            <a:r>
              <a:rPr lang="en-US" dirty="0" err="1">
                <a:solidFill>
                  <a:srgbClr val="C0504D"/>
                </a:solidFill>
              </a:rPr>
              <a:t>view.html</a:t>
            </a:r>
            <a:r>
              <a:rPr lang="en-US" dirty="0">
                <a:solidFill>
                  <a:srgbClr val="C0504D"/>
                </a:solidFill>
              </a:rPr>
              <a:t>(</a:t>
            </a:r>
            <a:r>
              <a:rPr lang="en-US" dirty="0" err="1">
                <a:solidFill>
                  <a:srgbClr val="C0504D"/>
                </a:solidFill>
              </a:rPr>
              <a:t>beerList</a:t>
            </a:r>
            <a:r>
              <a:rPr lang="en-US" dirty="0">
                <a:solidFill>
                  <a:srgbClr val="C0504D"/>
                </a:solidFill>
              </a:rPr>
              <a:t>);</a:t>
            </a:r>
          </a:p>
          <a:p>
            <a:r>
              <a:rPr lang="en-US" dirty="0">
                <a:solidFill>
                  <a:srgbClr val="C0504D"/>
                </a:solidFill>
              </a:rPr>
              <a:t>			})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; …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384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31825"/>
            <a:ext cx="8229600" cy="345434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</a:rPr>
              <a:t>   REQUIREMENT: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i="1" dirty="0" smtClean="0"/>
              <a:t>Show beer detail when a beer is selected.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624" y="1860798"/>
            <a:ext cx="414495" cy="41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3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6740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function navigate(name, state){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if (!started){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		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window.location.hash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="";</a:t>
            </a:r>
          </a:p>
          <a:p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		// start responding to hash change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		$(window).on('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hashchange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', function(){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var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hash =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window.location.hash.split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('#')[1];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	</a:t>
            </a:r>
            <a:r>
              <a:rPr lang="en-US" dirty="0">
                <a:solidFill>
                  <a:srgbClr val="C0504D"/>
                </a:solidFill>
              </a:rPr>
              <a:t>hash = </a:t>
            </a:r>
            <a:r>
              <a:rPr lang="en-US" dirty="0" err="1">
                <a:solidFill>
                  <a:srgbClr val="C0504D"/>
                </a:solidFill>
              </a:rPr>
              <a:t>JSON.parse</a:t>
            </a:r>
            <a:r>
              <a:rPr lang="en-US" dirty="0">
                <a:solidFill>
                  <a:srgbClr val="C0504D"/>
                </a:solidFill>
              </a:rPr>
              <a:t>(</a:t>
            </a:r>
            <a:r>
              <a:rPr lang="en-US" dirty="0" err="1">
                <a:solidFill>
                  <a:srgbClr val="C0504D"/>
                </a:solidFill>
              </a:rPr>
              <a:t>decodeURIComponent</a:t>
            </a:r>
            <a:r>
              <a:rPr lang="en-US" dirty="0">
                <a:solidFill>
                  <a:srgbClr val="C0504D"/>
                </a:solidFill>
              </a:rPr>
              <a:t>(hash))</a:t>
            </a:r>
            <a:r>
              <a:rPr lang="en-US" dirty="0" smtClean="0">
                <a:solidFill>
                  <a:srgbClr val="C0504D"/>
                </a:solidFill>
              </a:rPr>
              <a:t>;</a:t>
            </a:r>
          </a:p>
          <a:p>
            <a:endParaRPr lang="en-US" dirty="0" smtClean="0">
              <a:solidFill>
                <a:srgbClr val="C0504D"/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renderView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hash.name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hash.state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})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started = true;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}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rgbClr val="C0504D"/>
                </a:solidFill>
              </a:rPr>
              <a:t>var</a:t>
            </a:r>
            <a:r>
              <a:rPr lang="en-US" dirty="0">
                <a:solidFill>
                  <a:srgbClr val="C0504D"/>
                </a:solidFill>
              </a:rPr>
              <a:t> route = {</a:t>
            </a:r>
          </a:p>
          <a:p>
            <a:r>
              <a:rPr lang="en-US" dirty="0">
                <a:solidFill>
                  <a:srgbClr val="C0504D"/>
                </a:solidFill>
              </a:rPr>
              <a:t>					name: name,</a:t>
            </a:r>
          </a:p>
          <a:p>
            <a:r>
              <a:rPr lang="en-US" dirty="0">
                <a:solidFill>
                  <a:srgbClr val="C0504D"/>
                </a:solidFill>
              </a:rPr>
              <a:t>					state: state</a:t>
            </a:r>
          </a:p>
          <a:p>
            <a:r>
              <a:rPr lang="en-US" dirty="0">
                <a:solidFill>
                  <a:srgbClr val="C0504D"/>
                </a:solidFill>
              </a:rPr>
              <a:t>				};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>
                <a:solidFill>
                  <a:srgbClr val="C0504D"/>
                </a:solidFill>
              </a:rPr>
              <a:t>route = </a:t>
            </a:r>
            <a:r>
              <a:rPr lang="en-US" dirty="0" err="1">
                <a:solidFill>
                  <a:srgbClr val="C0504D"/>
                </a:solidFill>
              </a:rPr>
              <a:t>encodeURIComponent</a:t>
            </a:r>
            <a:r>
              <a:rPr lang="en-US" dirty="0">
                <a:solidFill>
                  <a:srgbClr val="C0504D"/>
                </a:solidFill>
              </a:rPr>
              <a:t>(</a:t>
            </a:r>
            <a:r>
              <a:rPr lang="en-US" dirty="0" err="1">
                <a:solidFill>
                  <a:srgbClr val="C0504D"/>
                </a:solidFill>
              </a:rPr>
              <a:t>JSON.stringify</a:t>
            </a:r>
            <a:r>
              <a:rPr lang="en-US" dirty="0">
                <a:solidFill>
                  <a:srgbClr val="C0504D"/>
                </a:solidFill>
              </a:rPr>
              <a:t>(route));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window.location.hash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= route;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};</a:t>
            </a:r>
          </a:p>
        </p:txBody>
      </p:sp>
    </p:spTree>
    <p:extLst>
      <p:ext uri="{BB962C8B-B14F-4D97-AF65-F5344CB8AC3E}">
        <p14:creationId xmlns:p14="http://schemas.microsoft.com/office/powerpoint/2010/main" val="101777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31825"/>
            <a:ext cx="8229600" cy="3454342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</a:rPr>
              <a:t>   REQUIREMENT:</a:t>
            </a: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i="1" dirty="0" smtClean="0"/>
              <a:t>Show a list of all the breweries from the beers list.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9624" y="1860798"/>
            <a:ext cx="414495" cy="41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740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5632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mobile.View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BeersView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>
                <a:solidFill>
                  <a:srgbClr val="C0504D"/>
                </a:solidFill>
              </a:rPr>
              <a:t>$.</a:t>
            </a:r>
            <a:r>
              <a:rPr lang="en-US" dirty="0" err="1">
                <a:solidFill>
                  <a:srgbClr val="C0504D"/>
                </a:solidFill>
              </a:rPr>
              <a:t>getJSON</a:t>
            </a:r>
            <a:r>
              <a:rPr lang="en-US" dirty="0">
                <a:solidFill>
                  <a:srgbClr val="C0504D"/>
                </a:solidFill>
              </a:rPr>
              <a:t>('</a:t>
            </a:r>
            <a:r>
              <a:rPr lang="en-US" dirty="0" err="1">
                <a:solidFill>
                  <a:srgbClr val="C0504D"/>
                </a:solidFill>
              </a:rPr>
              <a:t>beers.json</a:t>
            </a:r>
            <a:r>
              <a:rPr lang="en-US" dirty="0">
                <a:solidFill>
                  <a:srgbClr val="C0504D"/>
                </a:solidFill>
              </a:rPr>
              <a:t>'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, function(beers)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…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})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});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mobile.View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BeerDetailsView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function(state){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smtClean="0">
                <a:solidFill>
                  <a:srgbClr val="C0504D"/>
                </a:solidFill>
              </a:rPr>
              <a:t>$</a:t>
            </a:r>
            <a:r>
              <a:rPr lang="en-US" dirty="0">
                <a:solidFill>
                  <a:srgbClr val="C0504D"/>
                </a:solidFill>
              </a:rPr>
              <a:t>.</a:t>
            </a:r>
            <a:r>
              <a:rPr lang="en-US" dirty="0" err="1">
                <a:solidFill>
                  <a:srgbClr val="C0504D"/>
                </a:solidFill>
              </a:rPr>
              <a:t>getJSON</a:t>
            </a:r>
            <a:r>
              <a:rPr lang="en-US" dirty="0">
                <a:solidFill>
                  <a:srgbClr val="C0504D"/>
                </a:solidFill>
              </a:rPr>
              <a:t>('</a:t>
            </a:r>
            <a:r>
              <a:rPr lang="en-US" dirty="0" err="1">
                <a:solidFill>
                  <a:srgbClr val="C0504D"/>
                </a:solidFill>
              </a:rPr>
              <a:t>beers.json</a:t>
            </a:r>
            <a:r>
              <a:rPr lang="en-US" dirty="0">
                <a:solidFill>
                  <a:srgbClr val="C0504D"/>
                </a:solidFill>
              </a:rPr>
              <a:t>'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, function(beers){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// find the beer with the matching ID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}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)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});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mobile.View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BreweriesView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function(state){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smtClean="0">
                <a:solidFill>
                  <a:srgbClr val="C0504D"/>
                </a:solidFill>
              </a:rPr>
              <a:t>$</a:t>
            </a:r>
            <a:r>
              <a:rPr lang="en-US" dirty="0">
                <a:solidFill>
                  <a:srgbClr val="C0504D"/>
                </a:solidFill>
              </a:rPr>
              <a:t>.</a:t>
            </a:r>
            <a:r>
              <a:rPr lang="en-US" dirty="0" err="1">
                <a:solidFill>
                  <a:srgbClr val="C0504D"/>
                </a:solidFill>
              </a:rPr>
              <a:t>getJSON</a:t>
            </a:r>
            <a:r>
              <a:rPr lang="en-US" dirty="0">
                <a:solidFill>
                  <a:srgbClr val="C0504D"/>
                </a:solidFill>
              </a:rPr>
              <a:t>('</a:t>
            </a:r>
            <a:r>
              <a:rPr lang="en-US" dirty="0" err="1">
                <a:solidFill>
                  <a:srgbClr val="C0504D"/>
                </a:solidFill>
              </a:rPr>
              <a:t>beers.json</a:t>
            </a:r>
            <a:r>
              <a:rPr lang="en-US" dirty="0">
                <a:solidFill>
                  <a:srgbClr val="C0504D"/>
                </a:solidFill>
              </a:rPr>
              <a:t>'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, function(beers){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// pull out all the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breweries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});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});</a:t>
            </a:r>
          </a:p>
        </p:txBody>
      </p:sp>
    </p:spTree>
    <p:extLst>
      <p:ext uri="{BB962C8B-B14F-4D97-AF65-F5344CB8AC3E}">
        <p14:creationId xmlns:p14="http://schemas.microsoft.com/office/powerpoint/2010/main" val="691737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Smart about data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56355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6463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 err="1" smtClean="0">
                <a:solidFill>
                  <a:srgbClr val="C0504D"/>
                </a:solidFill>
              </a:rPr>
              <a:t>var</a:t>
            </a:r>
            <a:r>
              <a:rPr lang="en-US" dirty="0" smtClean="0">
                <a:solidFill>
                  <a:srgbClr val="C0504D"/>
                </a:solidFill>
              </a:rPr>
              <a:t> </a:t>
            </a:r>
            <a:r>
              <a:rPr lang="en-US" dirty="0" err="1">
                <a:solidFill>
                  <a:srgbClr val="C0504D"/>
                </a:solidFill>
              </a:rPr>
              <a:t>getBeers</a:t>
            </a:r>
            <a:r>
              <a:rPr lang="en-US" dirty="0">
                <a:solidFill>
                  <a:srgbClr val="C0504D"/>
                </a:solidFill>
              </a:rPr>
              <a:t> = $.</a:t>
            </a:r>
            <a:r>
              <a:rPr lang="en-US" dirty="0" err="1">
                <a:solidFill>
                  <a:srgbClr val="C0504D"/>
                </a:solidFill>
              </a:rPr>
              <a:t>getJSON</a:t>
            </a:r>
            <a:r>
              <a:rPr lang="en-US" dirty="0">
                <a:solidFill>
                  <a:srgbClr val="C0504D"/>
                </a:solidFill>
              </a:rPr>
              <a:t>('</a:t>
            </a:r>
            <a:r>
              <a:rPr lang="en-US" dirty="0" err="1">
                <a:solidFill>
                  <a:srgbClr val="C0504D"/>
                </a:solidFill>
              </a:rPr>
              <a:t>beers.json</a:t>
            </a:r>
            <a:r>
              <a:rPr lang="en-US" dirty="0">
                <a:solidFill>
                  <a:srgbClr val="C0504D"/>
                </a:solidFill>
              </a:rPr>
              <a:t>'),</a:t>
            </a:r>
          </a:p>
          <a:p>
            <a:r>
              <a:rPr lang="en-US" dirty="0">
                <a:solidFill>
                  <a:srgbClr val="C0504D"/>
                </a:solidFill>
              </a:rPr>
              <a:t>		 </a:t>
            </a:r>
            <a:r>
              <a:rPr lang="en-US" dirty="0" smtClean="0">
                <a:solidFill>
                  <a:srgbClr val="C0504D"/>
                </a:solidFill>
              </a:rPr>
              <a:t>      </a:t>
            </a:r>
            <a:r>
              <a:rPr lang="en-US" dirty="0" err="1" smtClean="0">
                <a:solidFill>
                  <a:srgbClr val="C0504D"/>
                </a:solidFill>
              </a:rPr>
              <a:t>getBreweries</a:t>
            </a:r>
            <a:r>
              <a:rPr lang="en-US" dirty="0" smtClean="0">
                <a:solidFill>
                  <a:srgbClr val="C0504D"/>
                </a:solidFill>
              </a:rPr>
              <a:t> </a:t>
            </a:r>
            <a:r>
              <a:rPr lang="en-US" dirty="0">
                <a:solidFill>
                  <a:srgbClr val="C0504D"/>
                </a:solidFill>
              </a:rPr>
              <a:t>= </a:t>
            </a:r>
            <a:r>
              <a:rPr lang="en-US" dirty="0" err="1">
                <a:solidFill>
                  <a:srgbClr val="C0504D"/>
                </a:solidFill>
              </a:rPr>
              <a:t>getBeers.then</a:t>
            </a:r>
            <a:r>
              <a:rPr lang="en-US" dirty="0">
                <a:solidFill>
                  <a:srgbClr val="C0504D"/>
                </a:solidFill>
              </a:rPr>
              <a:t>(function(beers) 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var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breweries = [];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// pull out all the breweries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for (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var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i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= 0;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i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&lt;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beers.length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;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i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++) 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if (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breweries.indexOf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(beers[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i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].Brewer) === -1) 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breweries.push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(beers[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i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].Brewer);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}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}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return breweries;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});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mobile.View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BeersView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err="1">
                <a:solidFill>
                  <a:srgbClr val="C0504D"/>
                </a:solidFill>
              </a:rPr>
              <a:t>getBeers.done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(function(beers)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{…}); 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});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mobile.View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BeerDetailsView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function(state){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err="1">
                <a:solidFill>
                  <a:srgbClr val="C0504D"/>
                </a:solidFill>
              </a:rPr>
              <a:t>getBeers.done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(function(beers)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{…}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mobile.View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BreweriesView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', function(state){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 err="1">
                <a:solidFill>
                  <a:srgbClr val="C0504D"/>
                </a:solidFill>
              </a:rPr>
              <a:t>getBreweries.done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(function(breweries)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{…}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});</a:t>
            </a:r>
          </a:p>
        </p:txBody>
      </p:sp>
    </p:spTree>
    <p:extLst>
      <p:ext uri="{BB962C8B-B14F-4D97-AF65-F5344CB8AC3E}">
        <p14:creationId xmlns:p14="http://schemas.microsoft.com/office/powerpoint/2010/main" val="1824269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Transitions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8740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6186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&lt;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style type="text/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css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"&gt;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#view-container &gt; div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{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position: absolute;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top: 0;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left: 0;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width: 100%;</a:t>
            </a: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margin-top: 0;</a:t>
            </a:r>
          </a:p>
          <a:p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>
                <a:solidFill>
                  <a:srgbClr val="C0504D"/>
                </a:solidFill>
              </a:rPr>
              <a:t>transition: all 0.2s ease-in-out;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  			-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webkit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-transition: all 0.2s ease-in-out;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}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.off-right 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>
                <a:solidFill>
                  <a:srgbClr val="C0504D"/>
                </a:solidFill>
              </a:rPr>
              <a:t>transform: </a:t>
            </a:r>
            <a:r>
              <a:rPr lang="en-US" dirty="0" err="1">
                <a:solidFill>
                  <a:srgbClr val="C0504D"/>
                </a:solidFill>
              </a:rPr>
              <a:t>translateX</a:t>
            </a:r>
            <a:r>
              <a:rPr lang="en-US" dirty="0">
                <a:solidFill>
                  <a:srgbClr val="C0504D"/>
                </a:solidFill>
              </a:rPr>
              <a:t>(100%);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-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webkit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-transform: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translateX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(100%);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}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.off-left 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</a:t>
            </a:r>
            <a:r>
              <a:rPr lang="en-US" dirty="0">
                <a:solidFill>
                  <a:srgbClr val="C0504D"/>
                </a:solidFill>
              </a:rPr>
              <a:t>transform: </a:t>
            </a:r>
            <a:r>
              <a:rPr lang="en-US" dirty="0" err="1">
                <a:solidFill>
                  <a:srgbClr val="C0504D"/>
                </a:solidFill>
              </a:rPr>
              <a:t>translateX</a:t>
            </a:r>
            <a:r>
              <a:rPr lang="en-US" dirty="0">
                <a:solidFill>
                  <a:srgbClr val="C0504D"/>
                </a:solidFill>
              </a:rPr>
              <a:t>(-100%);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-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webkit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-transform: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translateX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(-100%);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}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&lt;/style&gt;</a:t>
            </a:r>
          </a:p>
        </p:txBody>
      </p:sp>
    </p:spTree>
    <p:extLst>
      <p:ext uri="{BB962C8B-B14F-4D97-AF65-F5344CB8AC3E}">
        <p14:creationId xmlns:p14="http://schemas.microsoft.com/office/powerpoint/2010/main" val="2410563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0555"/>
            <a:ext cx="9144000" cy="5632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	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		function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showFromLeft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(view){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var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viewContainer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= $('#view-container');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var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currentView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=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viewContainer.find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('div');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// set the new view off right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rgbClr val="C0504D"/>
                </a:solidFill>
              </a:rPr>
              <a:t>view.addClass</a:t>
            </a:r>
            <a:r>
              <a:rPr lang="en-US" dirty="0">
                <a:solidFill>
                  <a:srgbClr val="C0504D"/>
                </a:solidFill>
              </a:rPr>
              <a:t>('off-right');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rgbClr val="C0504D"/>
                </a:solidFill>
              </a:rPr>
              <a:t>viewContainer.append</a:t>
            </a:r>
            <a:r>
              <a:rPr lang="en-US" dirty="0">
                <a:solidFill>
                  <a:srgbClr val="C0504D"/>
                </a:solidFill>
              </a:rPr>
              <a:t>(view);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window.getComputedStyle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(view[0])['-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webkit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-transform'];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window.getComputedStyle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(view[0])['transform'];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// slide both views to the left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rgbClr val="C0504D"/>
                </a:solidFill>
              </a:rPr>
              <a:t>currentView.addClass</a:t>
            </a:r>
            <a:r>
              <a:rPr lang="en-US" dirty="0">
                <a:solidFill>
                  <a:srgbClr val="C0504D"/>
                </a:solidFill>
              </a:rPr>
              <a:t>('off-left');</a:t>
            </a:r>
          </a:p>
          <a:p>
            <a:r>
              <a:rPr lang="en-US" dirty="0">
                <a:solidFill>
                  <a:srgbClr val="C0504D"/>
                </a:solidFill>
              </a:rPr>
              <a:t>				</a:t>
            </a:r>
            <a:r>
              <a:rPr lang="en-US" dirty="0" err="1">
                <a:solidFill>
                  <a:srgbClr val="C0504D"/>
                </a:solidFill>
              </a:rPr>
              <a:t>view.removeClass</a:t>
            </a:r>
            <a:r>
              <a:rPr lang="en-US" dirty="0">
                <a:solidFill>
                  <a:srgbClr val="C0504D"/>
                </a:solidFill>
              </a:rPr>
              <a:t>('off-right');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// remove the old view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</a:t>
            </a:r>
            <a:r>
              <a:rPr lang="en-US" dirty="0" err="1">
                <a:solidFill>
                  <a:srgbClr val="C0504D"/>
                </a:solidFill>
              </a:rPr>
              <a:t>currentView.on</a:t>
            </a:r>
            <a:r>
              <a:rPr lang="en-US" dirty="0" smtClean="0">
                <a:solidFill>
                  <a:srgbClr val="C0504D"/>
                </a:solidFill>
              </a:rPr>
              <a:t>('</a:t>
            </a:r>
            <a:r>
              <a:rPr lang="en-US" dirty="0" err="1" smtClean="0">
                <a:solidFill>
                  <a:srgbClr val="C0504D"/>
                </a:solidFill>
              </a:rPr>
              <a:t>transitionend</a:t>
            </a:r>
            <a:r>
              <a:rPr lang="en-US" dirty="0" smtClean="0">
                <a:solidFill>
                  <a:srgbClr val="C0504D"/>
                </a:solidFill>
              </a:rPr>
              <a:t>'</a:t>
            </a:r>
            <a:r>
              <a:rPr lang="en-US" dirty="0">
                <a:solidFill>
                  <a:srgbClr val="C0504D"/>
                </a:solidFill>
              </a:rPr>
              <a:t>, function(){</a:t>
            </a:r>
          </a:p>
          <a:p>
            <a:r>
              <a:rPr lang="en-US" dirty="0">
                <a:solidFill>
                  <a:srgbClr val="C0504D"/>
                </a:solidFill>
              </a:rPr>
              <a:t>					</a:t>
            </a:r>
            <a:r>
              <a:rPr lang="en-US" dirty="0" err="1">
                <a:solidFill>
                  <a:srgbClr val="C0504D"/>
                </a:solidFill>
              </a:rPr>
              <a:t>currentView.remove</a:t>
            </a:r>
            <a:r>
              <a:rPr lang="en-US" dirty="0">
                <a:solidFill>
                  <a:srgbClr val="C0504D"/>
                </a:solidFill>
              </a:rPr>
              <a:t>();</a:t>
            </a:r>
          </a:p>
          <a:p>
            <a:r>
              <a:rPr lang="en-US" dirty="0">
                <a:solidFill>
                  <a:srgbClr val="C0504D"/>
                </a:solidFill>
              </a:rPr>
              <a:t>				});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}</a:t>
            </a:r>
          </a:p>
        </p:txBody>
      </p:sp>
    </p:spTree>
    <p:extLst>
      <p:ext uri="{BB962C8B-B14F-4D97-AF65-F5344CB8AC3E}">
        <p14:creationId xmlns:p14="http://schemas.microsoft.com/office/powerpoint/2010/main" val="403220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Cross Platform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9814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Faster Clicks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32068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arryf\Desktop\events_1_fing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3981" y="978492"/>
            <a:ext cx="3476625" cy="357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52400" y="5867400"/>
            <a:ext cx="8763000" cy="838200"/>
          </a:xfrm>
        </p:spPr>
        <p:txBody>
          <a:bodyPr>
            <a:normAutofit/>
          </a:bodyPr>
          <a:lstStyle/>
          <a:p>
            <a:pPr algn="l"/>
            <a:r>
              <a:rPr lang="en-US" sz="1400" i="1" dirty="0" smtClean="0">
                <a:solidFill>
                  <a:schemeClr val="bg1">
                    <a:lumMod val="50000"/>
                  </a:schemeClr>
                </a:solidFill>
              </a:rPr>
              <a:t>Source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: http://developer.apple.com/library/ios/#documentation/AppleApplications/Reference/SafariWebContent/HandlingEvents/HandlingEvents.html#//apple_ref/doc/uid/TP40006511-SW6</a:t>
            </a:r>
          </a:p>
        </p:txBody>
      </p:sp>
    </p:spTree>
    <p:extLst>
      <p:ext uri="{BB962C8B-B14F-4D97-AF65-F5344CB8AC3E}">
        <p14:creationId xmlns:p14="http://schemas.microsoft.com/office/powerpoint/2010/main" val="4109174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2600" y="1403416"/>
            <a:ext cx="5638800" cy="4051169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 smtClean="0"/>
              <a:t>touchstart</a:t>
            </a:r>
            <a:r>
              <a:rPr lang="en-US" dirty="0" smtClean="0"/>
              <a:t>			000ms</a:t>
            </a:r>
            <a:br>
              <a:rPr lang="en-US" dirty="0" smtClean="0"/>
            </a:br>
            <a:r>
              <a:rPr lang="en-US" dirty="0" err="1" smtClean="0"/>
              <a:t>touchend</a:t>
            </a:r>
            <a:r>
              <a:rPr lang="en-US" dirty="0" smtClean="0"/>
              <a:t>			</a:t>
            </a:r>
            <a:r>
              <a:rPr lang="en-US" dirty="0" smtClean="0">
                <a:solidFill>
                  <a:srgbClr val="C0504D"/>
                </a:solidFill>
              </a:rPr>
              <a:t>111</a:t>
            </a:r>
            <a:r>
              <a:rPr lang="en-US" dirty="0" smtClean="0"/>
              <a:t>ms</a:t>
            </a:r>
            <a:br>
              <a:rPr lang="en-US" dirty="0" smtClean="0"/>
            </a:br>
            <a:r>
              <a:rPr lang="en-US" dirty="0" err="1" smtClean="0"/>
              <a:t>mousemove</a:t>
            </a:r>
            <a:r>
              <a:rPr lang="en-US" dirty="0" smtClean="0"/>
              <a:t>		466ms</a:t>
            </a:r>
            <a:br>
              <a:rPr lang="en-US" dirty="0" smtClean="0"/>
            </a:br>
            <a:r>
              <a:rPr lang="en-US" dirty="0" err="1" smtClean="0"/>
              <a:t>mousedown</a:t>
            </a:r>
            <a:r>
              <a:rPr lang="en-US" dirty="0" smtClean="0"/>
              <a:t>		469ms</a:t>
            </a:r>
            <a:br>
              <a:rPr lang="en-US" dirty="0" smtClean="0"/>
            </a:br>
            <a:r>
              <a:rPr lang="en-US" dirty="0" err="1" smtClean="0"/>
              <a:t>mouseup</a:t>
            </a:r>
            <a:r>
              <a:rPr lang="en-US" dirty="0" smtClean="0"/>
              <a:t>			471ms</a:t>
            </a:r>
            <a:br>
              <a:rPr lang="en-US" dirty="0" smtClean="0"/>
            </a:br>
            <a:r>
              <a:rPr lang="en-US" dirty="0" smtClean="0"/>
              <a:t>click						</a:t>
            </a:r>
            <a:r>
              <a:rPr lang="en-US" dirty="0" smtClean="0">
                <a:solidFill>
                  <a:srgbClr val="C0504D"/>
                </a:solidFill>
              </a:rPr>
              <a:t>472</a:t>
            </a:r>
            <a:r>
              <a:rPr lang="en-US" dirty="0" smtClean="0"/>
              <a:t>ms</a:t>
            </a:r>
            <a:endParaRPr lang="en-US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1219200" y="1143000"/>
            <a:ext cx="2438400" cy="381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smtClean="0">
                <a:solidFill>
                  <a:schemeClr val="bg1">
                    <a:lumMod val="50000"/>
                  </a:schemeClr>
                </a:solidFill>
              </a:rPr>
              <a:t>Event Simulation</a:t>
            </a:r>
            <a:endParaRPr lang="en-US" sz="2000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729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err="1" smtClean="0"/>
              <a:t>fastClick.js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9723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Diet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jQuery.js</a:t>
            </a:r>
            <a:r>
              <a:rPr lang="en-US" dirty="0" smtClean="0"/>
              <a:t>(80kb)</a:t>
            </a:r>
          </a:p>
          <a:p>
            <a:r>
              <a:rPr lang="en-US" dirty="0" err="1" smtClean="0"/>
              <a:t>zepto.js</a:t>
            </a:r>
            <a:r>
              <a:rPr lang="en-US" dirty="0" smtClean="0"/>
              <a:t> (10kb)</a:t>
            </a:r>
          </a:p>
        </p:txBody>
      </p:sp>
    </p:spTree>
    <p:extLst>
      <p:ext uri="{BB962C8B-B14F-4D97-AF65-F5344CB8AC3E}">
        <p14:creationId xmlns:p14="http://schemas.microsoft.com/office/powerpoint/2010/main" val="380428972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Diet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jQuery.js</a:t>
            </a:r>
            <a:r>
              <a:rPr lang="en-US" dirty="0" smtClean="0"/>
              <a:t>(80kb)</a:t>
            </a:r>
          </a:p>
          <a:p>
            <a:r>
              <a:rPr lang="en-US" dirty="0" err="1" smtClean="0"/>
              <a:t>zepto.js</a:t>
            </a:r>
            <a:r>
              <a:rPr lang="en-US" dirty="0" smtClean="0"/>
              <a:t> (10kb)</a:t>
            </a:r>
          </a:p>
          <a:p>
            <a:r>
              <a:rPr lang="en-US" dirty="0" err="1" smtClean="0"/>
              <a:t>vanilla.js</a:t>
            </a:r>
            <a:r>
              <a:rPr lang="en-US" dirty="0" smtClean="0"/>
              <a:t> (free)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316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[Wrap Up]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4509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Thanks!</a:t>
            </a:r>
            <a:endParaRPr lang="en-US" sz="40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921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0"/>
            <a:ext cx="57054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747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Rapid Development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23389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1966</TotalTime>
  <Words>1177</Words>
  <Application>Microsoft Macintosh PowerPoint</Application>
  <PresentationFormat>On-screen Show (4:3)</PresentationFormat>
  <Paragraphs>545</Paragraphs>
  <Slides>77</Slides>
  <Notes>59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78" baseType="lpstr">
      <vt:lpstr>Office Theme</vt:lpstr>
      <vt:lpstr>Roll Your Own Mobile Framework</vt:lpstr>
      <vt:lpstr>PowerPoint Presentation</vt:lpstr>
      <vt:lpstr>PowerPoint Presentation</vt:lpstr>
      <vt:lpstr>PowerPoint Presentation</vt:lpstr>
      <vt:lpstr>PowerPoint Presentation</vt:lpstr>
      <vt:lpstr>&lt;script type="text/javascript" src=“[noun].js"&gt;&lt;/script&gt;</vt:lpstr>
      <vt:lpstr>Cross Platform</vt:lpstr>
      <vt:lpstr>PowerPoint Presentation</vt:lpstr>
      <vt:lpstr>Rapid Development</vt:lpstr>
      <vt:lpstr>PowerPoint Presentation</vt:lpstr>
      <vt:lpstr>frameworks are… </vt:lpstr>
      <vt:lpstr>frameworks are…  Abstractions</vt:lpstr>
      <vt:lpstr>frameworks are… General Purpose Abstractions</vt:lpstr>
      <vt:lpstr>PowerPoint Presentation</vt:lpstr>
      <vt:lpstr>frameworks are…  Outsourced General Purpose Abstractions</vt:lpstr>
      <vt:lpstr>not not invented here</vt:lpstr>
      <vt:lpstr>consider Size </vt:lpstr>
      <vt:lpstr>consider Performance</vt:lpstr>
      <vt:lpstr>consider Complexity</vt:lpstr>
      <vt:lpstr>Mobile === Minimalism</vt:lpstr>
      <vt:lpstr>Mobile === Top Shelf User Experience</vt:lpstr>
      <vt:lpstr>PowerPoint Presentation</vt:lpstr>
      <vt:lpstr>onTap</vt:lpstr>
      <vt:lpstr>PowerPoint Presentation</vt:lpstr>
      <vt:lpstr>what would it take to DIY?</vt:lpstr>
      <vt:lpstr>start with the basics</vt:lpstr>
      <vt:lpstr>Architecture</vt:lpstr>
      <vt:lpstr>Traditional Web App</vt:lpstr>
      <vt:lpstr>PowerPoint Presentation</vt:lpstr>
      <vt:lpstr>PowerPoint Presentation</vt:lpstr>
      <vt:lpstr>PowerPoint Presentation</vt:lpstr>
      <vt:lpstr>PowerPoint Presentation</vt:lpstr>
      <vt:lpstr>Single Page App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REQUIREMENT: Welcome view and  an About view</vt:lpstr>
      <vt:lpstr>getting around without URLs</vt:lpstr>
      <vt:lpstr>getting around without URLs</vt:lpstr>
      <vt:lpstr>window.location.hash</vt:lpstr>
      <vt:lpstr>PowerPoint Presentation</vt:lpstr>
      <vt:lpstr>PowerPoint Presentation</vt:lpstr>
      <vt:lpstr>   REQUIREMENT: List of beers, list of breweries, and list of bars.</vt:lpstr>
      <vt:lpstr>PowerPoint Presentation</vt:lpstr>
      <vt:lpstr>   REQUIREMENT: Bars can be expanded to show contact info.</vt:lpstr>
      <vt:lpstr>var foo = {}; foo.cow = ‘moo’;  foo[‘cow’] === foo.cow </vt:lpstr>
      <vt:lpstr>PowerPoint Presentation</vt:lpstr>
      <vt:lpstr>REFACTOR</vt:lpstr>
      <vt:lpstr>IIFE</vt:lpstr>
      <vt:lpstr>IIFE</vt:lpstr>
      <vt:lpstr>var foo = (function(){}());</vt:lpstr>
      <vt:lpstr>Revealing Module Pattern</vt:lpstr>
      <vt:lpstr>var sillyAdder = (function(){  var x = 123;   function add(a, b) {    return helper(a, b);  }   function helper(a, b) {   return a + b + x;  }   return {    Add: add  }; }());</vt:lpstr>
      <vt:lpstr>sillyAdder.Add(1, 2);</vt:lpstr>
      <vt:lpstr>PowerPoint Presentation</vt:lpstr>
      <vt:lpstr>   REQUIREMENT: Beer list should show the user’s favorite beers.</vt:lpstr>
      <vt:lpstr>PowerPoint Presentation</vt:lpstr>
      <vt:lpstr>   REQUIREMENT: Show beer detail when a beer is selected.</vt:lpstr>
      <vt:lpstr>PowerPoint Presentation</vt:lpstr>
      <vt:lpstr>   REQUIREMENT: Show a list of all the breweries from the beers list.</vt:lpstr>
      <vt:lpstr>PowerPoint Presentation</vt:lpstr>
      <vt:lpstr>Smart about data</vt:lpstr>
      <vt:lpstr>PowerPoint Presentation</vt:lpstr>
      <vt:lpstr>Transitions</vt:lpstr>
      <vt:lpstr>PowerPoint Presentation</vt:lpstr>
      <vt:lpstr>PowerPoint Presentation</vt:lpstr>
      <vt:lpstr>Faster Clicks</vt:lpstr>
      <vt:lpstr>PowerPoint Presentation</vt:lpstr>
      <vt:lpstr>touchstart   000ms touchend   111ms mousemove  466ms mousedown  469ms mouseup   471ms click      472ms</vt:lpstr>
      <vt:lpstr>fastClick.js</vt:lpstr>
      <vt:lpstr>Diet</vt:lpstr>
      <vt:lpstr>Diet</vt:lpstr>
      <vt:lpstr>[Wrap Up]</vt:lpstr>
      <vt:lpstr>Thanks!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Ross</dc:creator>
  <cp:lastModifiedBy>Robert Ross</cp:lastModifiedBy>
  <cp:revision>110</cp:revision>
  <dcterms:created xsi:type="dcterms:W3CDTF">2013-05-05T15:17:10Z</dcterms:created>
  <dcterms:modified xsi:type="dcterms:W3CDTF">2013-05-10T21:12:56Z</dcterms:modified>
</cp:coreProperties>
</file>

<file path=docProps/thumbnail.jpeg>
</file>